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2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3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0"/>
  </p:notesMasterIdLst>
  <p:sldIdLst>
    <p:sldId id="667" r:id="rId2"/>
    <p:sldId id="830" r:id="rId3"/>
    <p:sldId id="831" r:id="rId4"/>
    <p:sldId id="832" r:id="rId5"/>
    <p:sldId id="834" r:id="rId6"/>
    <p:sldId id="835" r:id="rId7"/>
    <p:sldId id="833" r:id="rId8"/>
    <p:sldId id="739" r:id="rId9"/>
    <p:sldId id="735" r:id="rId10"/>
    <p:sldId id="740" r:id="rId11"/>
    <p:sldId id="741" r:id="rId12"/>
    <p:sldId id="742" r:id="rId13"/>
    <p:sldId id="743" r:id="rId14"/>
    <p:sldId id="798" r:id="rId15"/>
    <p:sldId id="608" r:id="rId16"/>
    <p:sldId id="618" r:id="rId17"/>
    <p:sldId id="619" r:id="rId18"/>
    <p:sldId id="799" r:id="rId19"/>
    <p:sldId id="800" r:id="rId20"/>
    <p:sldId id="801" r:id="rId21"/>
    <p:sldId id="802" r:id="rId22"/>
    <p:sldId id="803" r:id="rId23"/>
    <p:sldId id="804" r:id="rId24"/>
    <p:sldId id="805" r:id="rId25"/>
    <p:sldId id="824" r:id="rId26"/>
    <p:sldId id="795" r:id="rId27"/>
    <p:sldId id="806" r:id="rId28"/>
    <p:sldId id="807" r:id="rId29"/>
    <p:sldId id="808" r:id="rId30"/>
    <p:sldId id="809" r:id="rId31"/>
    <p:sldId id="810" r:id="rId32"/>
    <p:sldId id="815" r:id="rId33"/>
    <p:sldId id="816" r:id="rId34"/>
    <p:sldId id="811" r:id="rId35"/>
    <p:sldId id="621" r:id="rId36"/>
    <p:sldId id="617" r:id="rId37"/>
    <p:sldId id="812" r:id="rId38"/>
    <p:sldId id="701" r:id="rId39"/>
    <p:sldId id="622" r:id="rId40"/>
    <p:sldId id="670" r:id="rId41"/>
    <p:sldId id="814" r:id="rId42"/>
    <p:sldId id="829" r:id="rId43"/>
    <p:sldId id="823" r:id="rId44"/>
    <p:sldId id="702" r:id="rId45"/>
    <p:sldId id="721" r:id="rId46"/>
    <p:sldId id="696" r:id="rId47"/>
    <p:sldId id="720" r:id="rId48"/>
    <p:sldId id="825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30"/>
    <p:restoredTop sz="78912"/>
  </p:normalViewPr>
  <p:slideViewPr>
    <p:cSldViewPr snapToGrid="0" snapToObjects="1">
      <p:cViewPr>
        <p:scale>
          <a:sx n="103" d="100"/>
          <a:sy n="103" d="100"/>
        </p:scale>
        <p:origin x="12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2T13:07:25.5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9222 2087 24575,'28'6'0,"21"2"0,-19-3 0,4-1-1852,0 0 0,4 0 0,1 0 1852,3 1 0,2 1 0,1 1-970,7 2 0,2 2 0,-1 0 970,1 0 0,-1 0 0,0 1 0,-2 0 0,0 1 0,-2 0-195,-7-3 1,0 0 0,-3-1 194,9 1 0,-5-2 0,7 5 0,-32-8 1959,-23-8-1959,-9-1 0,-22-11 0,-13 0 0,13 7 0,-4 0 0,-9-2 0,0 3 0,1 6 0,1 1 0,-3-1 0,2 3 1831,17 1 1,5 2-1832,5 4 0,59-8 0,27-4 0,-26 2 0,1 0 0,3 0 314,5-2 1,5 0 0,2 0 0,-3-1-315,-4 0 0,-1-1 0,-1 0 0,1 0-1121,0 1 0,1 1 1,-1-1-1,0 1 1121,0-1 0,1 1 0,-2 0 0,-4 0 0,14-1 0,-7 2 0,-12 2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2T13:32:23.0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3653 10835 24575,'-11'5'0,"4"7"0,8-3 0,8 6 0,2-7 0,1-5 0,-5-7 0,-2-3 0,-5-2 0,-5 0 0,-2 0 0,-6 4 0,0 3 0,-1 5 0,6 8 0,4 0 0,9 6 0,0-3 0,9-6 0,6-7 0,5-10 0,-2-3 0,-10-5 0,-11 3 0,-13 6 0,0 4 0,-3 6 0,2 0 0,21 1 0,-10-1 0,16-2 0</inkml:trace>
  <inkml:trace contextRef="#ctx0" brushRef="#br0" timeOffset="4904">3699 10827 10046,'3'1'0,"-2"2"5089,1 6-5089,3-4 2525,2-3-2525,0-6 1471,-3-3-1471,-6-2 5444,-6 4-5444,-2 1 0,-3 7 0,10 2 0,3 0 0,7-3 0,-6-2 0,0 2 0,-5 3 0,6 0 0,1-5 0,-1-5 0,-2-4 0,-7 2 0,-3 5 0,2 4 0,-1 6 0,11-1 0,3-1 0,4-5 0,-4 0 0,-1-3 0</inkml:trace>
  <inkml:trace contextRef="#ctx0" brushRef="#br0" timeOffset="9918">7108 14600 24575,'-4'-14'0,"-1"1"0,-4 6 0,-1 10 0,6 1 0,2 9 0,8-6 0,5-3 0,2-4 0,4-6 0,-3-2 0,-6-2 0,-4 1 0,-8 2 0,-1 0 0,-7 5 0,2 0 0,-1 6 0,4 4 0,7 6 0,6-2 0,12 0 0,7-13 0,1-1 0,-6-5 0,-14-2 0,-6 4 0,-18 0 0,6 5 0,-5 0 0,13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2T13:46:00.9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6279 11374 8191,'-13'5'0,"3"-4"5063,-3-1-5063,1-8 2818,-2 5-2818,-3-7 1719,-7 2-1719,-14-13 0,12 9 0,-3-1 0,-8-6 0,-2 0 1957,-9 1 0,-2 1-1957,15 3 0,0 0 0,-3 1 0,-1 1 0,-3 0 0,0 1 0,3-1 0,-2 0 0,3 0 0,-1-2 0,-10-2 0,-1-1 0,3 0 0,0-3 0,3-1-900,0-1 1,2-1 899,2-2 0,1 0 0,3 5 0,2 0-133,9 2 0,0 1 133,-20-2 0,20 9 0,1 5 633,11 1 0,4 3 0,5-1 1</inkml:trace>
  <inkml:trace contextRef="#ctx0" brushRef="#br0" timeOffset="774">6306 11388 8191,'-13'-9'0,"-6"-13"5063,3 7-5063,-5-18 0,1-6 0,5 15 0,0-2 0,-4-10 0,-1-3 0,-5-4 0,-1-2 723,8 11 1,0-3 0,-1 1-724,-1-3 0,-1 0 0,1-1-179,-1-1 0,0 0 1,1-1 178,-1 1 0,1-1 0,-1 2 0,1 2 0,-1 1 0,1 1 1497,-7-13 0,1 3-1497,3 10 0,2 2 0,-5-14 0,13 23 0,9 11 0</inkml:trace>
  <inkml:trace contextRef="#ctx0" brushRef="#br0" timeOffset="1269">6319 11458 24575,'-6'-21'0,"3"-10"0,-1-15 0,3 7 0,2-4 0,4-9 0,1-4-840,0 6 1,1-3 0,0-2 839,1 11 0,0-1 0,0-2 0,2 1-1281,0-6 0,2-1 1,-1-1-1,1 2 1281,-1 1 0,1 1 0,0 0 0,-1 1 0,1 1 0,0 0 0,0 2 0,-1 0 0,0-4 0,0 2 0,-1 2 0,4-9 0,-1 4 0,-7 11 0,0 5 1590,4-12-1590,-10 21 0,-1 11 0,-3 13 0</inkml:trace>
  <inkml:trace contextRef="#ctx0" brushRef="#br0" timeOffset="1694">6344 11338 8191,'9'1'0,"9"-21"2531,2 0 1,4-4-2532,7-14 0,1-6 0,-6 8 0,1-4 0,1 0-368,-4 5 0,1 0 1,1-1-1,1-1 368,3-2 0,0-1 0,2 0 0,-1 1 0,2 1 0,-1-1 0,1 2 0,1 0 0,0 2 0,1 0 0,-1 2 0,0 1 0,5-4 0,-1 3 0,-1 0 315,-3 2 1,-2 1 0,-1 1-316,2-2 0,-4 0 2138,-6 5 1,-3 1-2139,0-6 0,-29 28 0,4 2 0,-11 13 0</inkml:trace>
  <inkml:trace contextRef="#ctx0" brushRef="#br0" timeOffset="2117">6526 11244 8191,'-9'0'0,"18"-8"5063,13-12-5063,9 2 0,6-2 0,10-6 0,3-1 702,-10 5 1,2-2 0,1 2-703,4 2 0,2 1 0,-1 0-209,-1-1 0,-1 1 0,0 2 209,0 3 0,0 1 0,-2 2 0,12-2 0,-4 2 2320,-12 4 0,-3 2-2320,14 4 0,-25 2 0,-6 0 179,-1-12 0,-13 7 0,5-7 1</inkml:trace>
  <inkml:trace contextRef="#ctx0" brushRef="#br0" timeOffset="2558">6485 11456 24575,'54'-10'0,"-23"7"0,3 1 0,15 0 0,7 0-1883,-12 0 1,5 0 0,1 1 0,-3 0 1882,5 0 0,-2 1 0,3 0 0,-3-1 0,3 1 0,0 0 0,-6 0 0,9 2 0,-4 2 190,-3 6 1,-2 2-191,-8-4 0,-2 2 436,-5 4 1,-1 1-437,0-4 0,-2-1 0,11 12 0,-8-10 0,-16-4 0,-8-6 0</inkml:trace>
  <inkml:trace contextRef="#ctx0" brushRef="#br0" timeOffset="3022">6571 11365 8191,'-13'0'0,"14"12"5063,22 10-5063,6 0 0,9 5 0,0-1 0,-3-2 0,0 0 0,2 1 562,1 0 1,3 1 0,1 2 0,-2 0-563,-1 4 0,0 1 0,-2 0 0,-1-1 36,-1 0 0,-1-2 0,-2 3-36,5 7 0,-2 3 0,-5-2 0,-8-1 0,-6-3 2811,-2-5 1,-2 0-2812,-2 2 0,0-2 0,3 3 0,-1-2 0,-9-24 0,-1-5 0</inkml:trace>
  <inkml:trace contextRef="#ctx0" brushRef="#br0" timeOffset="3493">6529 11526 8191,'-4'-3'0,"1"3"5063,1 7-5063,15 23 0,11 8 0,0-5 0,2 3-417,2 7 1,1 5 0,2-1 416,0-5 0,1 0 0,-1 1 0,-2 1 0,-1 0 0,-1 1 0,1 1 0,-1 0 0,0 0 0,-4-4 0,0 0 0,-2-1 197,-3 0 0,-1 0 0,-1 0-197,-1-3 0,-1 1 0,-1-2 2105,-1 11 1,-1-3-2106,-3-9 0,-1-2 0,2 17 0,-4-33 0,-2-4 0</inkml:trace>
  <inkml:trace contextRef="#ctx0" brushRef="#br0" timeOffset="3951">6455 11645 24575,'9'45'0,"-2"-16"0,1 3 0,1 12 0,0 4 0,-1-10 0,0 3 0,0 1-2299,-1 3 0,-1 1 1,0 1 2298,1 3 0,-1 0 0,-1 1 0,-2-3 0,-1 1 0,0-2-219,0-3 1,0-1 0,0 0 218,-2-5 0,0 0 0,0-1 788,-3 9 0,1-1-788,2-6 0,-1-2 0,-7 11 0,8-18 0,-3-23 0</inkml:trace>
  <inkml:trace contextRef="#ctx0" brushRef="#br0" timeOffset="4415">6403 11384 8191,'-6'-3'0,"-1"1"5063,0 6-5063,-3 5 2818,-2 24-2818,-15 10 0,10-9 0,0 2 0,-5 3 0,-1 1 0,-3 3 0,0 1-184,10-10 0,0 2 0,0-1 184,-4 2 0,0-1 0,1 2 0,1 4 0,2 1 0,-1 0 0,-1-2 0,-1 1 0,2-1 1696,3-1 1,2 1 0,0-1-1697,-2 1 0,1 0 0,2-3 0,3 1 0,2-3 0,-2 0 0,2-6 0,6-10 0,0-12 0,0-4 0</inkml:trace>
  <inkml:trace contextRef="#ctx0" brushRef="#br0" timeOffset="5036">6463 11451 24575,'-26'15'0,"-8"6"0,15-8 0,-16 13 0,2-5 0,9-4 0,-3 1 0,-3-3 0,-2 1 0,-6 6 0,-2 0-1508,-2-2 1,-1 0 1507,-2 2 0,-1 1 0,3 0 0,0 0 0,-2-1 0,0 1 0,0 3 0,2 0 0,3-3 0,0 0-349,0 0 0,3-1 349,10-4 0,2-1 0,-1-2 0,4-1 0,1 2 0,4-4 0</inkml:trace>
  <inkml:trace contextRef="#ctx0" brushRef="#br0" timeOffset="5981">6317 11414 8191,'-7'4'0,"0"1"5063,-5-3-5063,-2 0 2818,-3 1-2818,-13-3 0,-10 3 0,-15-3 0,18 0 0,-1 0 0,-3 0 0,-3 0 703,-8-5 0,-2-1-703,17 4 0,0 0 0,-4-2 346,-4-3 1,-5-3 0,-1 1 0,2 1-347,-4 1 0,1 2 0,-2 0 0,3-1 0,-2-1 0,0 1 0,3 1-779,0 2 1,3 2 0,1 0 778,5 0 0,0 1 0,2 1 0,-12 1 0,2 0 0,6-1 0,3 0 0,11 3 0,3 0 0,-5-3 0,17 2 0</inkml:trace>
  <inkml:trace contextRef="#ctx0" brushRef="#br0" timeOffset="15205">4164 11471 24575,'3'-2'0,"2"-4"0,19-1 0,1-6 0,0 5 0,-1 0 0,-11 5 0,-4 3 0,-5 0 0</inkml:trace>
  <inkml:trace contextRef="#ctx0" brushRef="#br0" timeOffset="15629">4203 11307 8191,'5'-9'0,"-3"12"5063,4 9-5063,-1 26 0,0-9 0,0 4 0,3 8 0,0 2 0,1 0 0,0 1 1409,-1-2 0,1-2-1409,0-11 0,0-3 0,5 10 1719,-1-20-1719,3-14 1696,0-13 0,-5 6 0,-1-6 0</inkml:trace>
  <inkml:trace contextRef="#ctx0" brushRef="#br0" timeOffset="16367">4440 11586 8191,'-9'-7'0,"4"18"5063,5 16-5063,6 15 0,6 4 0,5-11 0,7-15 2818,4-12-2818,6-17 0,-3-15 0,-7-13 1719,-11 1-1719,-16-3 6784,-9 11-6784,-19 7 0,-5 9 0,-7 21 0,7 4 0,12 10 0,14-6 0,5-9 0,7-4 0</inkml:trace>
  <inkml:trace contextRef="#ctx0" brushRef="#br0" timeOffset="19152">5061 11242 13855,'-5'-5'0,"2"-2"4378,4-17-4378,4-8 1859,0-15-1859,1 1 0,2-3 0,0 7 0,1-1-341,-1 6 0,1-1 1,2 1 340,10-10 0,3 3 0,1 1 0,4-2 0,-6 13 0,4-2 0,0-1 0,-1 4 0,-1 0 0,-1 3 0,1-1 0,5-5 0,0 0 0,-4 6 762,5-1 0,-20 18 0,-7 9 0</inkml:trace>
  <inkml:trace contextRef="#ctx0" brushRef="#br0" timeOffset="19450">5387 10344 24575,'40'-34'0,"-16"16"0,2 0 0,5-1 0,2 0 0,-1 0 0,0 1 0,4 6 0,-2 2 0,4-1 0,-4 16 0,-29 15 0,1 5 0,-11 14 0,-4 1 0,-4 0 0,-2-8 0,6-16 0,4-9 0</inkml:trace>
  <inkml:trace contextRef="#ctx0" brushRef="#br0" timeOffset="30357">27199 10655 24575,'2'0'0,"22"0"0,7-3 0,7 1-710,7 1 1,6 1-1,-2-1 710,-7 0 0,-1-1 0,3 0-1406,0 3 0,3 0 0,0 1 1,-2 0 1405,2 0 0,-1 0 0,-1 1 0,2 1 0,1 0 0,0 0-341,-1 1 0,1-1 0,-1 0 341,-1-2 0,0 0 0,0 1 0,2 0 0,0 1 0,-1 0-42,-7-4 0,-2 0 0,0 1 42,16 2 0,-3-1 0,-18-1 0,-3-2 653,11 1-653,-33-2 0,-6 1 0,-10-1 0</inkml:trace>
  <inkml:trace contextRef="#ctx0" brushRef="#br0" timeOffset="30638">28590 10602 24575,'53'0'0,"2"5"0,-24-3 0,-1 2 0,21 14 0,-3 2 0,-22 3 0,-5 5 0,-18-9 0,-7 11 0,-17-6 0,-7 5 0,-20-4 0,4-2 0,12-12 0,11-3 0</inkml:trace>
  <inkml:trace contextRef="#ctx0" brushRef="#br0" timeOffset="84239">25137 9294 24575,'7'-5'0,"0"1"0,5 2 0,-2 1 0,13-9 0,5 0 0,-2-3 0,3-3 0,2-1 0,3 0 0,8-5 0,1-2-1642,0 2 0,0-1 1642,3 0 0,-1 0 0,-5 3 0,-2 1-384,-3 3 1,-2 0 383,-5 2 0,-3 0 0,18-10 0,3-4 0,-21 11 0,0-1-371,4 0 1,-1-1 370,2-5 0,1 0 0,1 1 0,0 1 0,-2-2 0,1-1 0,1 3 0,1 1 0,-4 2 0,-1 1 0,-2-2 0,-1 1 0,14-5 0,-2-7 2997,-9 11-2997,4-8 872,-7 3-872,-6 6 0,-2 0 0,-8 9 923,1-3-923,-1 4 0,0 0 0,0 2 0,0 2 0,0 3 0,0 4 0,0 1 0,0-1 0,3 0 0,-2-4 0,3 2 0,-4-2 0,0 2 0,0 2 0,3 1 0,-2 1 0,14 7 0,-2-4 0,17 6 0,1-9 0,7 5 0,-14-6 0,-3 2 0,-16-1 0,-2-3 0,-7 1 0,-1-2 0</inkml:trace>
  <inkml:trace contextRef="#ctx0" brushRef="#br0" timeOffset="84915">26747 8434 24575,'11'0'0,"4"-3"0,-2 5 0,5-4 0,5 4 0,3 1 0,7 1 0,-7 0 0,-6 1 0,-8-3 0,1 6 0,1 0 0,-1 3 0,3-3 0,4 4 0,-1-3 0,1 2 0,-8-2 0,-3-2 0,-2 2 0,3 4 0,-3-4 0,10 11 0,-3-9 0,-1 1 0,-6-7 0</inkml:trace>
  <inkml:trace contextRef="#ctx0" brushRef="#br0" timeOffset="86318">26765 8891 8191,'-2'-5'0,"0"-9"5063,6-18-5063,1-9 0,1-5 0,-1 1 0,1-2 823,0 6 1,-1-4 0,1 3-824,0-12 0,-1 1 226,-3 4 1,-2 0-227,2 6 0,0 2 0,-5 5 0,0 2 2922,1 3 0,0 2-2922,1-11 0,0 8 0,1 12 400,5 7-400,-5 4 1994,4 8-1994,-3 6 159,-3 15-159,-3 12 0,-8 8 0,-2 13-579,3-26 0,0 1 579,-1-1 0,1 0 0,-12 20 0,7-15 0,12-24 0,7-23 0,6-25 0,-3 10 0,0-2 0,0-5 0,1-2 579,-1 0 0,1 0-579,-1 6 0,0 3 0,0-15 0,-4 40 0,-4 8 0,-3 18 0,3-8 0,5-8 0,6-7 0,15-16 0,9-2 0,4 0 0,9 3 0,-12 16 0,-1 0 0,-12 9 0,-7 0 0,-6 1 0,0 3 0,-3-2 0,1 3 0,-2-4 0,-1 0 0,-2-4 0,0-1 0</inkml:trace>
  <inkml:trace contextRef="#ctx0" brushRef="#br0" timeOffset="90867">26703 9854 9966,'2'6'0,"2"5"5094,-3 3-5094,5 16 0,-5 4 2539,6 6-2539,-6-2 1481,3-16-1481,-2-3 5495,0-18-5495,3-33 0,-3 0 0,-1-3 0,-2-3 0,0 0 0,1-2 0,-1 4 0,-4 10 0,5 40 0,0 30 0,2-13 0,1 1 0,-3 3 0,1-2 0,3 9 0,-4-13 0,0-21 0</inkml:trace>
  <inkml:trace contextRef="#ctx0" brushRef="#br0" timeOffset="92821">26844 14966 8191,'-2'-9'0,"4"19"5063,-4-2-5063,5 23 2818,-7-6-2818,0 7 1719,-4 0-1719,3-11 6784,2-1-6784,-6-70 0,6 0 0,1 4 0,0 0 0,2 13 0,1 4 0,3-6 0,-4 24 0,5 29 0,-4 25 0,0-16 0,2 2 0,-1 2 0,0 0 0,-1 15 0,3-14 0,-4-30 0,0-25 0,0-6 0,0-4 0,3-2 0,0 1 0,1-10 0,3 28 0,-1 44 0,0 19 0,-4-19 0,1-1 0,1 12 0,-2-14 0,-1-22 0,1-7 0</inkml:trace>
  <inkml:trace contextRef="#ctx0" brushRef="#br0" timeOffset="95833">26624 14333 8897,'7'8'0,"9"0"5115,23-5-5115,9 1 0,-18-4 0,1 0 1130,0 0 0,0 0-1130,23 0 0,0-4 0,-21 0 1690,-6-1-1690,-26 3 6061,-7-1-6061,-18 3 0,-1-7 0,-13 2 0,-3-3 0,-5 2 0,6 2 0,8 4 552,8 0-552,10 0 0,10 0 0,8 3 0,16 1 0,12 8 0,1-3 0,2 0 0,-6 0 0,1-2 0,12 2 0,-1-3 0,7-9 0,-3-6 0,-26-4 0,-1-2 0,-18 1 0,1 5 0,-3 1 0</inkml:trace>
  <inkml:trace contextRef="#ctx0" brushRef="#br0" timeOffset="97351">29521 12890 24575,'3'-8'0,"3"4"0,11 1 0,6 3 0,-4 3 0,1-3 0,-7 5 0,-16-5 0,-3 5 0,-24-5 0,-3 3 0,-21 1 0,-1 2 0,7 3 0,3 0 0,23-2 0,7 1 0,15-5 0,15 4 0,7-6 0,23 3 0,-10-8 0,10 3 0,-23-2 0,-3 3 0,-18-2 0,-2 1 0,-2 3 0,-1-1 0,6 3 0</inkml:trace>
  <inkml:trace contextRef="#ctx0" brushRef="#br0" timeOffset="101000">29508 13016 24575,'3'-15'0,"-1"5"0,10 5 0,8 8 0,-8 2 0,8 0 0,-11 3 0,4 1 0,-7-4 0,1 0 0</inkml:trace>
  <inkml:trace contextRef="#ctx0" brushRef="#br0" timeOffset="103640">29388 8136 9319,'-6'-2'0,"7"-2"5120,3 1-5120,37-8 2644,-4 3-2644,-9 1 0,-2 1 0,2-1 1567,-8 1-1567,-23 4 5925,1 0-5925,-21 2 0,1 0 0,-9 0 0,-8 4 0,5 0 0,3 4 0,35 0 0,8-8 0,26 0 0,-16-7 0,-5 7 0,-12-1 0,-3 5 0</inkml:trace>
  <inkml:trace contextRef="#ctx0" brushRef="#br0" timeOffset="113456">24402 9448 9846,'6'-4'0,"1"-1"5101,6 0-5101,0 0 2559,17-2-2559,4-9 0,13-4 0,-1-4 0,3-2 748,-17 8 1,1 1-749,1-1 0,2 0 0,-2 2 0,-2 2 0,-3 2 0,-1-1 0,-1 1 0,-1 3 0,1-1 2786,0-2 0,-1 0-2786,22-12 0,-20 7 0,0-1 0,-1 3 0,-1-1 0,0-4 0,0 0-406,5 4 1,-1 0 405,-5 0 0,0-2 0,6 0 0,-1 0 0,-5 3 0,-1 0 0,4-2 0,-1-1 0,16-10 0,2 0 0,-9 6 0,-1-3 0,-11 10 0,-4-2 0,4 3 0,4-5 811,-2 4-811,6-6 0,4-3 0,-2 5 0,1-6 0,-11 12 0,-7 2 0,7 1 0,1 0 0,27-6 0,-15 6 0,16-7 0,-21 9 0,0 0 0,-7 4 0,6-2 0,-12 2 0,12 1 0,-5-3 0,6 2 0,6-5 0,-5 4 0,6-2 0,-7 6 0,-7-3 0,-1 4 0,-7 0 0,0 3 0,0-3 0,-4 3 0,3-3 0,-2 0 0,-1 2 0,0 0 0,-4 3 0,3 2 0,2 2 0,3-1 0,0 1 0,0-4 0,7 5 0,1-2 0,0 5 0,6-4 0,-13 2 0,19-2 0,-3 1 0,12 3 0,1-2 0,-1 6 0,8-6 0,-20 1 0,1 2 0,-3-5 0,0 0 0,7 2 0,-2 1 0,-9-3 0,-1 0 0,3-1 0,-1 0 0,20 7 0,-3 2 0,-7-8 0,-14 2 0,-5-3 0,-11-5 0,-5 1 0</inkml:trace>
  <inkml:trace contextRef="#ctx0" brushRef="#br0" timeOffset="114958">27765 8847 24575,'-5'-9'0,"5"4"0,17 14 0,-1-1 0,17 12 0,-8-6 0,13 8 0,-4-5 0,11 5 0,-5-4 0,-14-8 0,1-1-592,3 1 1,2 0 591,2 1 0,1 0 0,3-1 0,1 1 0,2 0 0,1 0 0,-4 0 0,1 0 0,3 0 0,-1 1 0,-5-2 0,-2 1 0,-4 1 0,-3 0 0,19 7 0,-12 3 0,-2-6 0,0-1 0,0 1 0,0-3 0,6 3 0,2-6 0,7-1 0,-1-1 0,1-7 1183,0 8-1183,-1-8 0,1 3-756,6-9 756,2-1 0,-25 2 0,1-2 0,-3 2 0,-1-2 0,26-8 0,-6 4 0,-1-3 0,1 7 0,-17-1 0,1-1 0,12 2 0,-10-2 0,0-1 0,9-4 0,11 2 0,-7-7 312,1 8-312,0-3 0,-7 4 0,-2-3 0,-13 4 0,-1-3 0,-14 8 0,-3 1 0</inkml:trace>
  <inkml:trace contextRef="#ctx0" brushRef="#br0" timeOffset="117123">26761 9754 24575,'-2'-9'0,"0"-4"0,2-1 0,0-9 0,0-9 0,0-15 0,-3 17 0,1-1 0,1-7 0,1-1 0,-3-5 0,1-3-1380,1-5 0,2-2 1380,-1 16 0,0 0 0,0-1 0,0-1 0,0-1 0,0 1 0,0-1 0,0 1 0,0-1 0,0 1 0,0 0 0,0-1 0,-1 1 0,1-1 0,1 1 0,0 0 0,1-1 0,0 1 0,0-1 0,0 1 0,1-1 0,0 1 0,2 0 0,-1-1 0,0 1 0,0-1 0,0 1 0,0 2 0,0 0 0,0-1 0,0-1 0,0 0 0,0 1 0,0-15 0,-1 0-683,-1 16 1,0 0-1,-1 1 683,-1-10 0,0 1-34,-1 7 1,-1-1 0,0 2 33,1-1 0,1 1 0,-2-10 0,-1 1 0,-1-8 0,3 8 0,-3 9 0,4 13 0,2 4 0,-4 9 2425,2 11-2425,-3 2 2352,1 18-2352,-2 30 0,4 3 0,-5-10 0,1 4 0,3 0 0,1 0-2100,-3 3 1,1 3 2099,1-11 0,1 2 0,1-1 0,-2-2 0,1 0 0,1 3-1338,0 5 1,1 4 0,-1 0-1,0-1 1338,-2 5 0,-1-2 0,1 2 0,1-4 0,2 3 0,-1 0 0,0-3-757,-3 4 1,-1-2-1,2 0 757,2-3 0,2 0 0,-1 0 0,-2-1 0,0 1 0,1-1-493,1-2 1,0 0-1,0-1 493,-2-4 0,0 1 0,0-2 174,-2-1 1,0-1-1,0 0-174,2-2 0,0 0 0,-1-1 1298,-4 17 0,-1-2-1298,4-5 0,-2-1 0,-1-3 0,-1-3 1047,3-8 1,0-2-1048,-5 23 2437,6-7-2437,-6 1 2655,7-7-2655,-3-2 1974,4-16-1974,0-3 964,0-18-964,0-13 184,-4-17-184,3-12 0,-4 11 0,1 0 0,3 1 0,-4-5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2T14:03:08.4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15332 14205 24575,'0'5'0,"10"-2"0,35 4 0,-12-6 0,4 0 0,14 1 0,4 0-3093,-13-3 0,1-1 0,2 0 3093,6-1 0,2 1 0,0 0 0,-10 0 0,0 0 0,1 0 0,1 1-798,3-1 0,1 0 0,0 1 1,1 0 797,2 0 0,1 1 0,0 1 0,0-1 0,1 0 0,1-1 0,0 1 0,0 1 122,-10 0 1,-1 0 0,1 0 0,1 0 0,0 1-123,5-1 0,2 0 0,1 0 0,-2 1 0,-2 0 0,0 1 0,-1 0 0,-2 0 0,1 0 0,2-1 0,0 0 0,-2 0 0,-6-1 0,7 3 0,-6-2 0,-11-3 0,-3-1 0,-3-2 759,-6-2 0,-17 1 1,1 3-1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257CB-911A-0E43-BC8A-C7ED1CD29607}" type="datetimeFigureOut">
              <a:rPr lang="en-US" smtClean="0"/>
              <a:t>2/18/25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A7BA79-0D1E-5540-BB8B-D65B1AB22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68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99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62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8894E-AE4C-7542-9C79-1FBC1D03110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276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8894E-AE4C-7542-9C79-1FBC1D03110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382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8894E-AE4C-7542-9C79-1FBC1D03110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01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0490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3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1670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future c(</a:t>
            </a:r>
            <a:r>
              <a:rPr lang="en-US" dirty="0" err="1"/>
              <a:t>t+dt</a:t>
            </a:r>
            <a:r>
              <a:rPr lang="en-US" dirty="0"/>
              <a:t>) for cells are steady state?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198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618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55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these technologies allow us to do is not only image where cells are within fixed tissues (here we have a cortical section of the mouse cortex)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6582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586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MCM6: encodes a protein that is a component of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Minichromosome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Maintenance Complex essential for the initiation of eukaryotic genome replication in G1/S phase transition</a:t>
            </a:r>
            <a:endParaRPr lang="en-US" dirty="0"/>
          </a:p>
          <a:p>
            <a:r>
              <a:rPr lang="en-US" dirty="0"/>
              <a:t>KIF2C: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encodes a kinesin-like protein that is involved mitotic chromosome segregation during M phase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6293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36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888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6488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517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cell-type is the stem-cell type that gives rise to all these other cell-types?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8102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7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can see how genes are expressed within these cells within the tissues</a:t>
            </a:r>
          </a:p>
          <a:p>
            <a:r>
              <a:rPr lang="en-US" dirty="0"/>
              <a:t>With red being high expression and blue being low expression f</a:t>
            </a:r>
          </a:p>
          <a:p>
            <a:r>
              <a:rPr lang="en-US" dirty="0"/>
              <a:t>or a targeted set of genes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90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can see how genes are expressed within these cells within the tissues</a:t>
            </a:r>
          </a:p>
          <a:p>
            <a:r>
              <a:rPr lang="en-US" dirty="0"/>
              <a:t>With red being high expression and blue being low expression f</a:t>
            </a:r>
          </a:p>
          <a:p>
            <a:r>
              <a:rPr lang="en-US" dirty="0"/>
              <a:t>or a targeted set of genes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68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can see how genes are expressed within these cells within the tissues</a:t>
            </a:r>
          </a:p>
          <a:p>
            <a:r>
              <a:rPr lang="en-US" dirty="0"/>
              <a:t>With red being high expression and blue being low expression f</a:t>
            </a:r>
          </a:p>
          <a:p>
            <a:r>
              <a:rPr lang="en-US" dirty="0"/>
              <a:t>or a targeted set of genes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4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can see how genes are expressed within these cells within the tissues</a:t>
            </a:r>
          </a:p>
          <a:p>
            <a:r>
              <a:rPr lang="en-US" dirty="0"/>
              <a:t>With red being high expression and blue being low expression f</a:t>
            </a:r>
          </a:p>
          <a:p>
            <a:r>
              <a:rPr lang="en-US" dirty="0"/>
              <a:t>or a targeted set of genes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98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56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401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96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049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32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22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68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74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465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038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92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46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7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02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182474-4623-E44A-A064-CF85206A7128}" type="datetimeFigureOut">
              <a:rPr lang="en-US" smtClean="0"/>
              <a:t>2/18/25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658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3" Type="http://schemas.openxmlformats.org/officeDocument/2006/relationships/image" Target="../media/image33.tiff"/><Relationship Id="rId7" Type="http://schemas.openxmlformats.org/officeDocument/2006/relationships/image" Target="../media/image3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tiff"/><Relationship Id="rId5" Type="http://schemas.openxmlformats.org/officeDocument/2006/relationships/image" Target="../media/image35.tiff"/><Relationship Id="rId4" Type="http://schemas.openxmlformats.org/officeDocument/2006/relationships/image" Target="../media/image34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7" Type="http://schemas.openxmlformats.org/officeDocument/2006/relationships/image" Target="../media/image4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tiff"/><Relationship Id="rId5" Type="http://schemas.openxmlformats.org/officeDocument/2006/relationships/image" Target="../media/image40.tiff"/><Relationship Id="rId4" Type="http://schemas.openxmlformats.org/officeDocument/2006/relationships/image" Target="../media/image39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7" Type="http://schemas.openxmlformats.org/officeDocument/2006/relationships/image" Target="../media/image4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tiff"/><Relationship Id="rId5" Type="http://schemas.openxmlformats.org/officeDocument/2006/relationships/image" Target="../media/image40.tiff"/><Relationship Id="rId4" Type="http://schemas.openxmlformats.org/officeDocument/2006/relationships/image" Target="../media/image39.tif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tiff"/><Relationship Id="rId13" Type="http://schemas.openxmlformats.org/officeDocument/2006/relationships/image" Target="../media/image60.png"/><Relationship Id="rId3" Type="http://schemas.openxmlformats.org/officeDocument/2006/relationships/image" Target="../media/image39.tiff"/><Relationship Id="rId7" Type="http://schemas.openxmlformats.org/officeDocument/2006/relationships/image" Target="../media/image36.tiff"/><Relationship Id="rId12" Type="http://schemas.openxmlformats.org/officeDocument/2006/relationships/customXml" Target="../ink/ink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tiff"/><Relationship Id="rId11" Type="http://schemas.openxmlformats.org/officeDocument/2006/relationships/image" Target="../media/image42.tiff"/><Relationship Id="rId5" Type="http://schemas.openxmlformats.org/officeDocument/2006/relationships/image" Target="../media/image34.tiff"/><Relationship Id="rId10" Type="http://schemas.openxmlformats.org/officeDocument/2006/relationships/image" Target="../media/image41.tiff"/><Relationship Id="rId4" Type="http://schemas.openxmlformats.org/officeDocument/2006/relationships/image" Target="../media/image40.tiff"/><Relationship Id="rId9" Type="http://schemas.openxmlformats.org/officeDocument/2006/relationships/image" Target="../media/image38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7" Type="http://schemas.openxmlformats.org/officeDocument/2006/relationships/image" Target="../media/image47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tiff"/><Relationship Id="rId5" Type="http://schemas.openxmlformats.org/officeDocument/2006/relationships/image" Target="../media/image45.tiff"/><Relationship Id="rId4" Type="http://schemas.openxmlformats.org/officeDocument/2006/relationships/image" Target="../media/image44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tiff"/><Relationship Id="rId4" Type="http://schemas.openxmlformats.org/officeDocument/2006/relationships/image" Target="../media/image49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tiff"/><Relationship Id="rId4" Type="http://schemas.openxmlformats.org/officeDocument/2006/relationships/image" Target="../media/image50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53.tiff"/><Relationship Id="rId4" Type="http://schemas.openxmlformats.org/officeDocument/2006/relationships/image" Target="../media/image52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tiff"/><Relationship Id="rId5" Type="http://schemas.openxmlformats.org/officeDocument/2006/relationships/image" Target="../media/image61.tiff"/><Relationship Id="rId4" Type="http://schemas.openxmlformats.org/officeDocument/2006/relationships/image" Target="../media/image60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tiff"/><Relationship Id="rId4" Type="http://schemas.openxmlformats.org/officeDocument/2006/relationships/image" Target="../media/image50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velocyto.org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customXml" Target="../ink/ink4.xml"/><Relationship Id="rId4" Type="http://schemas.openxmlformats.org/officeDocument/2006/relationships/hyperlink" Target="https://scvelo.readthedocs.io/en/stable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customXml" Target="../ink/ink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5A665AE-2117-D542-83FE-CC1417E94AB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1EAF11F-E4BB-B94E-9C21-C2A094BE0B34}"/>
              </a:ext>
            </a:extLst>
          </p:cNvPr>
          <p:cNvSpPr/>
          <p:nvPr/>
        </p:nvSpPr>
        <p:spPr>
          <a:xfrm>
            <a:off x="1100447" y="1115122"/>
            <a:ext cx="10276114" cy="4605454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1D6F92-20E5-7B44-8443-A4A1AE33AD18}"/>
              </a:ext>
            </a:extLst>
          </p:cNvPr>
          <p:cNvSpPr txBox="1"/>
          <p:nvPr/>
        </p:nvSpPr>
        <p:spPr>
          <a:xfrm>
            <a:off x="1318161" y="1377539"/>
            <a:ext cx="977339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3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Modeling and Visualizing</a:t>
            </a:r>
          </a:p>
          <a:p>
            <a:pPr algn="ctr"/>
            <a:r>
              <a:rPr lang="en-US" sz="43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RNA Velocity</a:t>
            </a:r>
          </a:p>
          <a:p>
            <a:pPr algn="ctr"/>
            <a:endParaRPr lang="en-US" sz="28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Jean Fan, PhD</a:t>
            </a:r>
          </a:p>
          <a:p>
            <a:pPr algn="ctr"/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Assistant Professor</a:t>
            </a:r>
          </a:p>
          <a:p>
            <a:pPr algn="ctr"/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Center for Computational Biology</a:t>
            </a:r>
          </a:p>
          <a:p>
            <a:pPr algn="ctr"/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Department of Biomedical Engineering</a:t>
            </a:r>
          </a:p>
          <a:p>
            <a:pPr algn="ctr"/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Johns Hopkins University</a:t>
            </a:r>
          </a:p>
          <a:p>
            <a:pPr algn="ctr"/>
            <a:endParaRPr lang="en-US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7389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BB2AE1-E8A2-6C43-A960-9F166F731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310" y="381000"/>
            <a:ext cx="6916420" cy="609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33E5C9-EC54-1B43-A5AC-BD744FD5A808}"/>
              </a:ext>
            </a:extLst>
          </p:cNvPr>
          <p:cNvSpPr txBox="1"/>
          <p:nvPr/>
        </p:nvSpPr>
        <p:spPr>
          <a:xfrm>
            <a:off x="11038267" y="6477000"/>
            <a:ext cx="1036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Vizgen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2021)</a:t>
            </a:r>
          </a:p>
        </p:txBody>
      </p:sp>
    </p:spTree>
    <p:extLst>
      <p:ext uri="{BB962C8B-B14F-4D97-AF65-F5344CB8AC3E}">
        <p14:creationId xmlns:p14="http://schemas.microsoft.com/office/powerpoint/2010/main" val="243942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5DDED6-C2A2-134A-B1D8-6A54593E0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310" y="381000"/>
            <a:ext cx="6916420" cy="60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383DCF-17E0-0443-A6A0-8FA92D2E6F50}"/>
              </a:ext>
            </a:extLst>
          </p:cNvPr>
          <p:cNvSpPr txBox="1"/>
          <p:nvPr/>
        </p:nvSpPr>
        <p:spPr>
          <a:xfrm>
            <a:off x="11038267" y="6477000"/>
            <a:ext cx="1036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Vizgen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2021)</a:t>
            </a:r>
          </a:p>
        </p:txBody>
      </p:sp>
    </p:spTree>
    <p:extLst>
      <p:ext uri="{BB962C8B-B14F-4D97-AF65-F5344CB8AC3E}">
        <p14:creationId xmlns:p14="http://schemas.microsoft.com/office/powerpoint/2010/main" val="64278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80BC9-4584-6D4F-9015-69CCDE935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310" y="381000"/>
            <a:ext cx="6916420" cy="60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A5D5B9-B67A-604C-8E18-E3D7FB7BF176}"/>
              </a:ext>
            </a:extLst>
          </p:cNvPr>
          <p:cNvSpPr txBox="1"/>
          <p:nvPr/>
        </p:nvSpPr>
        <p:spPr>
          <a:xfrm>
            <a:off x="11038267" y="6477000"/>
            <a:ext cx="1036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Vizgen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2021)</a:t>
            </a:r>
          </a:p>
        </p:txBody>
      </p:sp>
    </p:spTree>
    <p:extLst>
      <p:ext uri="{BB962C8B-B14F-4D97-AF65-F5344CB8AC3E}">
        <p14:creationId xmlns:p14="http://schemas.microsoft.com/office/powerpoint/2010/main" val="346252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BD12545-1482-5A4E-A038-211884B5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470" y="381000"/>
            <a:ext cx="6916420" cy="609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D6F5FC-2D67-514C-B563-F308BC80B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576" y="381000"/>
            <a:ext cx="691642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010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B45799B-4590-DC4D-A478-A7AC4FE2A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Limitation: cells are fixed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2CB5A6E-087C-EA43-BC0E-3A01943536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Expression measurements represent static snapshots in time</a:t>
            </a:r>
          </a:p>
        </p:txBody>
      </p:sp>
    </p:spTree>
    <p:extLst>
      <p:ext uri="{BB962C8B-B14F-4D97-AF65-F5344CB8AC3E}">
        <p14:creationId xmlns:p14="http://schemas.microsoft.com/office/powerpoint/2010/main" val="2421930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TAP of eight of my friends jumping off a rock : itookapicture">
            <a:extLst>
              <a:ext uri="{FF2B5EF4-FFF2-40B4-BE49-F238E27FC236}">
                <a16:creationId xmlns:a16="http://schemas.microsoft.com/office/drawing/2014/main" id="{5212DB12-828F-274E-B12A-97EBABF92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44403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TAP of eight of my friends jumping off a rock : itookapicture">
            <a:extLst>
              <a:ext uri="{FF2B5EF4-FFF2-40B4-BE49-F238E27FC236}">
                <a16:creationId xmlns:a16="http://schemas.microsoft.com/office/drawing/2014/main" id="{17B0E979-497B-9C45-B1DA-970AAA09BB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882534" y="1014753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TAP of eight of my friends jumping off a rock : itookapicture">
            <a:extLst>
              <a:ext uri="{FF2B5EF4-FFF2-40B4-BE49-F238E27FC236}">
                <a16:creationId xmlns:a16="http://schemas.microsoft.com/office/drawing/2014/main" id="{BA98A3C5-941B-974F-B233-C54FEEF4A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1696572" y="970143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ITAP of eight of my friends jumping off a rock : itookapicture">
            <a:extLst>
              <a:ext uri="{FF2B5EF4-FFF2-40B4-BE49-F238E27FC236}">
                <a16:creationId xmlns:a16="http://schemas.microsoft.com/office/drawing/2014/main" id="{BA6AC81C-01D7-F24E-977B-2A085071E8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2350779" y="1222904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TAP of eight of my friends jumping off a rock : itookapicture">
            <a:extLst>
              <a:ext uri="{FF2B5EF4-FFF2-40B4-BE49-F238E27FC236}">
                <a16:creationId xmlns:a16="http://schemas.microsoft.com/office/drawing/2014/main" id="{21699914-EFBA-CB4F-9D6C-E611043FA9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2648415" y="1960742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ITAP of eight of my friends jumping off a rock : itookapicture">
            <a:extLst>
              <a:ext uri="{FF2B5EF4-FFF2-40B4-BE49-F238E27FC236}">
                <a16:creationId xmlns:a16="http://schemas.microsoft.com/office/drawing/2014/main" id="{7EEE1BB1-9D4D-C14A-B52B-EAC3E973E3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3005254" y="2687429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ITAP of eight of my friends jumping off a rock : itookapicture">
            <a:extLst>
              <a:ext uri="{FF2B5EF4-FFF2-40B4-BE49-F238E27FC236}">
                <a16:creationId xmlns:a16="http://schemas.microsoft.com/office/drawing/2014/main" id="{C80B9841-9541-874C-94D4-2EC3E63098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3174927" y="3666876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ITAP of eight of my friends jumping off a rock : itookapicture">
            <a:extLst>
              <a:ext uri="{FF2B5EF4-FFF2-40B4-BE49-F238E27FC236}">
                <a16:creationId xmlns:a16="http://schemas.microsoft.com/office/drawing/2014/main" id="{9482A0C3-FC77-B340-B1B6-B73805437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3221663" y="4603578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235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TAP of eight of my friends jumping off a rock : itookapicture">
            <a:extLst>
              <a:ext uri="{FF2B5EF4-FFF2-40B4-BE49-F238E27FC236}">
                <a16:creationId xmlns:a16="http://schemas.microsoft.com/office/drawing/2014/main" id="{5212DB12-828F-274E-B12A-97EBABF92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44403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TAP of eight of my friends jumping off a rock : itookapicture">
            <a:extLst>
              <a:ext uri="{FF2B5EF4-FFF2-40B4-BE49-F238E27FC236}">
                <a16:creationId xmlns:a16="http://schemas.microsoft.com/office/drawing/2014/main" id="{739121E7-8B8C-FD45-8D57-06BF920E8C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5008486" y="181764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ITAP of eight of my friends jumping off a rock : itookapicture">
            <a:extLst>
              <a:ext uri="{FF2B5EF4-FFF2-40B4-BE49-F238E27FC236}">
                <a16:creationId xmlns:a16="http://schemas.microsoft.com/office/drawing/2014/main" id="{22AFC362-27F2-2D4C-8888-2F4E23581C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6043420" y="181764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TAP of eight of my friends jumping off a rock : itookapicture">
            <a:extLst>
              <a:ext uri="{FF2B5EF4-FFF2-40B4-BE49-F238E27FC236}">
                <a16:creationId xmlns:a16="http://schemas.microsoft.com/office/drawing/2014/main" id="{7F4C0FC8-AD64-3844-8993-EDE978E745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6993404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TAP of eight of my friends jumping off a rock : itookapicture">
            <a:extLst>
              <a:ext uri="{FF2B5EF4-FFF2-40B4-BE49-F238E27FC236}">
                <a16:creationId xmlns:a16="http://schemas.microsoft.com/office/drawing/2014/main" id="{0E992AA1-63EB-BA41-9897-0945511F1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7943388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TAP of eight of my friends jumping off a rock : itookapicture">
            <a:extLst>
              <a:ext uri="{FF2B5EF4-FFF2-40B4-BE49-F238E27FC236}">
                <a16:creationId xmlns:a16="http://schemas.microsoft.com/office/drawing/2014/main" id="{82A78781-9B50-1347-ACF8-7A8A1AEA0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8893372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ITAP of eight of my friends jumping off a rock : itookapicture">
            <a:extLst>
              <a:ext uri="{FF2B5EF4-FFF2-40B4-BE49-F238E27FC236}">
                <a16:creationId xmlns:a16="http://schemas.microsoft.com/office/drawing/2014/main" id="{E0A2806D-1877-674D-9C38-29144F59A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9843356" y="185109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TAP of eight of my friends jumping off a rock : itookapicture">
            <a:extLst>
              <a:ext uri="{FF2B5EF4-FFF2-40B4-BE49-F238E27FC236}">
                <a16:creationId xmlns:a16="http://schemas.microsoft.com/office/drawing/2014/main" id="{3F1817BF-5709-0C44-B2C2-D866B194F9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10793340" y="185109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98B10C-C0B2-4C42-9DE0-A008B5E5356C}"/>
              </a:ext>
            </a:extLst>
          </p:cNvPr>
          <p:cNvSpPr txBox="1"/>
          <p:nvPr/>
        </p:nvSpPr>
        <p:spPr>
          <a:xfrm>
            <a:off x="7032528" y="2832410"/>
            <a:ext cx="2580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pseudotemporal</a:t>
            </a:r>
            <a:r>
              <a:rPr lang="en-US" dirty="0"/>
              <a:t> ordering</a:t>
            </a:r>
          </a:p>
        </p:txBody>
      </p:sp>
    </p:spTree>
    <p:extLst>
      <p:ext uri="{BB962C8B-B14F-4D97-AF65-F5344CB8AC3E}">
        <p14:creationId xmlns:p14="http://schemas.microsoft.com/office/powerpoint/2010/main" val="2666236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TAP of eight of my friends jumping off a rock : itookapicture">
            <a:extLst>
              <a:ext uri="{FF2B5EF4-FFF2-40B4-BE49-F238E27FC236}">
                <a16:creationId xmlns:a16="http://schemas.microsoft.com/office/drawing/2014/main" id="{5212DB12-828F-274E-B12A-97EBABF92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44403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TAP of eight of my friends jumping off a rock : itookapicture">
            <a:extLst>
              <a:ext uri="{FF2B5EF4-FFF2-40B4-BE49-F238E27FC236}">
                <a16:creationId xmlns:a16="http://schemas.microsoft.com/office/drawing/2014/main" id="{739121E7-8B8C-FD45-8D57-06BF920E8C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5008486" y="181764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ITAP of eight of my friends jumping off a rock : itookapicture">
            <a:extLst>
              <a:ext uri="{FF2B5EF4-FFF2-40B4-BE49-F238E27FC236}">
                <a16:creationId xmlns:a16="http://schemas.microsoft.com/office/drawing/2014/main" id="{22AFC362-27F2-2D4C-8888-2F4E23581C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6043420" y="181764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TAP of eight of my friends jumping off a rock : itookapicture">
            <a:extLst>
              <a:ext uri="{FF2B5EF4-FFF2-40B4-BE49-F238E27FC236}">
                <a16:creationId xmlns:a16="http://schemas.microsoft.com/office/drawing/2014/main" id="{7F4C0FC8-AD64-3844-8993-EDE978E745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6993404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TAP of eight of my friends jumping off a rock : itookapicture">
            <a:extLst>
              <a:ext uri="{FF2B5EF4-FFF2-40B4-BE49-F238E27FC236}">
                <a16:creationId xmlns:a16="http://schemas.microsoft.com/office/drawing/2014/main" id="{0E992AA1-63EB-BA41-9897-0945511F1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7943388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TAP of eight of my friends jumping off a rock : itookapicture">
            <a:extLst>
              <a:ext uri="{FF2B5EF4-FFF2-40B4-BE49-F238E27FC236}">
                <a16:creationId xmlns:a16="http://schemas.microsoft.com/office/drawing/2014/main" id="{82A78781-9B50-1347-ACF8-7A8A1AEA0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8893372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ITAP of eight of my friends jumping off a rock : itookapicture">
            <a:extLst>
              <a:ext uri="{FF2B5EF4-FFF2-40B4-BE49-F238E27FC236}">
                <a16:creationId xmlns:a16="http://schemas.microsoft.com/office/drawing/2014/main" id="{E0A2806D-1877-674D-9C38-29144F59A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9843356" y="185109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TAP of eight of my friends jumping off a rock : itookapicture">
            <a:extLst>
              <a:ext uri="{FF2B5EF4-FFF2-40B4-BE49-F238E27FC236}">
                <a16:creationId xmlns:a16="http://schemas.microsoft.com/office/drawing/2014/main" id="{3F1817BF-5709-0C44-B2C2-D866B194F9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10793340" y="185109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FCC320-7CB3-2B4B-AB98-1D8AA41A7F2D}"/>
              </a:ext>
            </a:extLst>
          </p:cNvPr>
          <p:cNvCxnSpPr/>
          <p:nvPr/>
        </p:nvCxnSpPr>
        <p:spPr>
          <a:xfrm>
            <a:off x="5553307" y="3166946"/>
            <a:ext cx="54194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55211F5-953F-CE43-9BD2-C0125126C8EC}"/>
              </a:ext>
            </a:extLst>
          </p:cNvPr>
          <p:cNvSpPr txBox="1"/>
          <p:nvPr/>
        </p:nvSpPr>
        <p:spPr>
          <a:xfrm>
            <a:off x="6614882" y="3244334"/>
            <a:ext cx="3415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directed </a:t>
            </a:r>
            <a:r>
              <a:rPr lang="en-US" dirty="0" err="1"/>
              <a:t>pseudotemporal</a:t>
            </a:r>
            <a:r>
              <a:rPr lang="en-US" dirty="0"/>
              <a:t> ordering</a:t>
            </a:r>
          </a:p>
        </p:txBody>
      </p:sp>
    </p:spTree>
    <p:extLst>
      <p:ext uri="{BB962C8B-B14F-4D97-AF65-F5344CB8AC3E}">
        <p14:creationId xmlns:p14="http://schemas.microsoft.com/office/powerpoint/2010/main" val="1345762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TAP of eight of my friends jumping off a rock : itookapicture">
            <a:extLst>
              <a:ext uri="{FF2B5EF4-FFF2-40B4-BE49-F238E27FC236}">
                <a16:creationId xmlns:a16="http://schemas.microsoft.com/office/drawing/2014/main" id="{684D56BD-147E-3F40-9A00-22C9381E90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320542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TAP of eight of my friends jumping off a rock : itookapicture">
            <a:extLst>
              <a:ext uri="{FF2B5EF4-FFF2-40B4-BE49-F238E27FC236}">
                <a16:creationId xmlns:a16="http://schemas.microsoft.com/office/drawing/2014/main" id="{2D44D7F1-39BF-0A49-A60D-57C0CBE697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1286774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TAP of eight of my friends jumping off a rock : itookapicture">
            <a:extLst>
              <a:ext uri="{FF2B5EF4-FFF2-40B4-BE49-F238E27FC236}">
                <a16:creationId xmlns:a16="http://schemas.microsoft.com/office/drawing/2014/main" id="{4676FB14-C6D0-3948-B6DB-3FB653BC4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2187467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ITAP of eight of my friends jumping off a rock : itookapicture">
            <a:extLst>
              <a:ext uri="{FF2B5EF4-FFF2-40B4-BE49-F238E27FC236}">
                <a16:creationId xmlns:a16="http://schemas.microsoft.com/office/drawing/2014/main" id="{21554AFD-88AF-374A-95B8-EE90ACA01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3101417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TAP of eight of my friends jumping off a rock : itookapicture">
            <a:extLst>
              <a:ext uri="{FF2B5EF4-FFF2-40B4-BE49-F238E27FC236}">
                <a16:creationId xmlns:a16="http://schemas.microsoft.com/office/drawing/2014/main" id="{9B702151-9E99-AC43-8BED-E0CB29AD3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4015366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ITAP of eight of my friends jumping off a rock : itookapicture">
            <a:extLst>
              <a:ext uri="{FF2B5EF4-FFF2-40B4-BE49-F238E27FC236}">
                <a16:creationId xmlns:a16="http://schemas.microsoft.com/office/drawing/2014/main" id="{9F780DBD-4A39-D840-AFD4-2D4247180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4" y="4916059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ITAP of eight of my friends jumping off a rock : itookapicture">
            <a:extLst>
              <a:ext uri="{FF2B5EF4-FFF2-40B4-BE49-F238E27FC236}">
                <a16:creationId xmlns:a16="http://schemas.microsoft.com/office/drawing/2014/main" id="{69F4C375-9148-084E-984A-BF02EB965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3" y="5816751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E9BA40-AD06-364C-A0AA-D966C943ACC5}"/>
              </a:ext>
            </a:extLst>
          </p:cNvPr>
          <p:cNvCxnSpPr>
            <a:cxnSpLocks/>
          </p:cNvCxnSpPr>
          <p:nvPr/>
        </p:nvCxnSpPr>
        <p:spPr>
          <a:xfrm flipV="1">
            <a:off x="1973515" y="320542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695A4A-E250-ED40-B3D4-9BE31A0D4980}"/>
              </a:ext>
            </a:extLst>
          </p:cNvPr>
          <p:cNvCxnSpPr>
            <a:cxnSpLocks/>
          </p:cNvCxnSpPr>
          <p:nvPr/>
        </p:nvCxnSpPr>
        <p:spPr>
          <a:xfrm flipV="1">
            <a:off x="1980788" y="127447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5862471-D27D-3E42-BB55-5C06D8BBFF24}"/>
              </a:ext>
            </a:extLst>
          </p:cNvPr>
          <p:cNvCxnSpPr>
            <a:cxnSpLocks/>
          </p:cNvCxnSpPr>
          <p:nvPr/>
        </p:nvCxnSpPr>
        <p:spPr>
          <a:xfrm flipV="1">
            <a:off x="1973515" y="2175168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C750892-9416-D04F-93EC-AB505E619F0C}"/>
              </a:ext>
            </a:extLst>
          </p:cNvPr>
          <p:cNvCxnSpPr>
            <a:cxnSpLocks/>
          </p:cNvCxnSpPr>
          <p:nvPr/>
        </p:nvCxnSpPr>
        <p:spPr>
          <a:xfrm flipV="1">
            <a:off x="1988061" y="3101417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432DEB4-4CF0-C340-BC16-0FC00A8E1BA8}"/>
              </a:ext>
            </a:extLst>
          </p:cNvPr>
          <p:cNvCxnSpPr>
            <a:cxnSpLocks/>
          </p:cNvCxnSpPr>
          <p:nvPr/>
        </p:nvCxnSpPr>
        <p:spPr>
          <a:xfrm flipV="1">
            <a:off x="1995334" y="398981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BA85115-EBDB-9E45-A5BE-F740121942E0}"/>
              </a:ext>
            </a:extLst>
          </p:cNvPr>
          <p:cNvCxnSpPr>
            <a:cxnSpLocks/>
          </p:cNvCxnSpPr>
          <p:nvPr/>
        </p:nvCxnSpPr>
        <p:spPr>
          <a:xfrm flipV="1">
            <a:off x="1980788" y="4916059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455CFE5-ACD0-EE4F-9CA3-922CB41F31F6}"/>
              </a:ext>
            </a:extLst>
          </p:cNvPr>
          <p:cNvGrpSpPr/>
          <p:nvPr/>
        </p:nvGrpSpPr>
        <p:grpSpPr>
          <a:xfrm>
            <a:off x="1966243" y="1041249"/>
            <a:ext cx="9217154" cy="5496209"/>
            <a:chOff x="1325864" y="1041249"/>
            <a:chExt cx="10365141" cy="549620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11F4E35-FCDA-E14E-8C76-CB699EA2FF82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1041249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FD9BA8F-FD27-234B-8191-7E62C9EE3A64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199518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C2C76F4-B58C-B44F-A480-6E7F6B9FF764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2895875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951D739-A067-244E-9E9D-880DAF904FFF}"/>
                </a:ext>
              </a:extLst>
            </p:cNvPr>
            <p:cNvCxnSpPr>
              <a:cxnSpLocks/>
            </p:cNvCxnSpPr>
            <p:nvPr/>
          </p:nvCxnSpPr>
          <p:spPr>
            <a:xfrm>
              <a:off x="1340410" y="3822124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D4BC829-8D5B-F340-B084-26DE781C1FE6}"/>
                </a:ext>
              </a:extLst>
            </p:cNvPr>
            <p:cNvCxnSpPr>
              <a:cxnSpLocks/>
            </p:cNvCxnSpPr>
            <p:nvPr/>
          </p:nvCxnSpPr>
          <p:spPr>
            <a:xfrm>
              <a:off x="1347683" y="471052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1A73BA9-1B2C-6A46-B5DE-7CC442A719C5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5636766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A8702B3-72C5-BB48-9E6E-BF0A0F5AADB2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56" y="6537458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5004651-4F17-B042-9A54-811263519856}"/>
              </a:ext>
            </a:extLst>
          </p:cNvPr>
          <p:cNvCxnSpPr>
            <a:cxnSpLocks/>
          </p:cNvCxnSpPr>
          <p:nvPr/>
        </p:nvCxnSpPr>
        <p:spPr>
          <a:xfrm flipV="1">
            <a:off x="2002607" y="5816751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0F9C4A8-5FFD-264E-854B-47C7E64969E1}"/>
              </a:ext>
            </a:extLst>
          </p:cNvPr>
          <p:cNvSpPr/>
          <p:nvPr/>
        </p:nvSpPr>
        <p:spPr>
          <a:xfrm>
            <a:off x="9400065" y="6501422"/>
            <a:ext cx="55659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784224C-6097-DF4B-AC0D-58959BA02F86}"/>
              </a:ext>
            </a:extLst>
          </p:cNvPr>
          <p:cNvSpPr/>
          <p:nvPr/>
        </p:nvSpPr>
        <p:spPr>
          <a:xfrm>
            <a:off x="8147734" y="5389247"/>
            <a:ext cx="556592" cy="221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9033A0-95BB-0A40-A013-CF6F2043518A}"/>
              </a:ext>
            </a:extLst>
          </p:cNvPr>
          <p:cNvSpPr/>
          <p:nvPr/>
        </p:nvSpPr>
        <p:spPr>
          <a:xfrm>
            <a:off x="6885062" y="4306959"/>
            <a:ext cx="556592" cy="441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AAC4035-F97C-1B43-9542-B0B83A4DA2F4}"/>
              </a:ext>
            </a:extLst>
          </p:cNvPr>
          <p:cNvSpPr/>
          <p:nvPr/>
        </p:nvSpPr>
        <p:spPr>
          <a:xfrm>
            <a:off x="5696082" y="3203807"/>
            <a:ext cx="556592" cy="644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984DCA-6A44-584F-A843-FE4642FEF839}"/>
              </a:ext>
            </a:extLst>
          </p:cNvPr>
          <p:cNvSpPr/>
          <p:nvPr/>
        </p:nvSpPr>
        <p:spPr>
          <a:xfrm>
            <a:off x="4576597" y="2187467"/>
            <a:ext cx="556592" cy="696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A718A3-CD17-9D4D-9E9E-D0ECCB29088E}"/>
              </a:ext>
            </a:extLst>
          </p:cNvPr>
          <p:cNvSpPr/>
          <p:nvPr/>
        </p:nvSpPr>
        <p:spPr>
          <a:xfrm>
            <a:off x="2289360" y="450574"/>
            <a:ext cx="556592" cy="615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32CA85-8A2B-CE44-9614-3E303D8DF92D}"/>
              </a:ext>
            </a:extLst>
          </p:cNvPr>
          <p:cNvSpPr/>
          <p:nvPr/>
        </p:nvSpPr>
        <p:spPr>
          <a:xfrm>
            <a:off x="3289899" y="1263034"/>
            <a:ext cx="556592" cy="720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D75C74-075D-7648-A710-886620011764}"/>
              </a:ext>
            </a:extLst>
          </p:cNvPr>
          <p:cNvSpPr txBox="1"/>
          <p:nvPr/>
        </p:nvSpPr>
        <p:spPr>
          <a:xfrm rot="16200000">
            <a:off x="71824" y="3317423"/>
            <a:ext cx="2989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away from the water</a:t>
            </a:r>
          </a:p>
        </p:txBody>
      </p:sp>
    </p:spTree>
    <p:extLst>
      <p:ext uri="{BB962C8B-B14F-4D97-AF65-F5344CB8AC3E}">
        <p14:creationId xmlns:p14="http://schemas.microsoft.com/office/powerpoint/2010/main" val="204342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TAP of eight of my friends jumping off a rock : itookapicture">
            <a:extLst>
              <a:ext uri="{FF2B5EF4-FFF2-40B4-BE49-F238E27FC236}">
                <a16:creationId xmlns:a16="http://schemas.microsoft.com/office/drawing/2014/main" id="{684D56BD-147E-3F40-9A00-22C9381E90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320542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TAP of eight of my friends jumping off a rock : itookapicture">
            <a:extLst>
              <a:ext uri="{FF2B5EF4-FFF2-40B4-BE49-F238E27FC236}">
                <a16:creationId xmlns:a16="http://schemas.microsoft.com/office/drawing/2014/main" id="{2D44D7F1-39BF-0A49-A60D-57C0CBE697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1286774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TAP of eight of my friends jumping off a rock : itookapicture">
            <a:extLst>
              <a:ext uri="{FF2B5EF4-FFF2-40B4-BE49-F238E27FC236}">
                <a16:creationId xmlns:a16="http://schemas.microsoft.com/office/drawing/2014/main" id="{4676FB14-C6D0-3948-B6DB-3FB653BC4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2187467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ITAP of eight of my friends jumping off a rock : itookapicture">
            <a:extLst>
              <a:ext uri="{FF2B5EF4-FFF2-40B4-BE49-F238E27FC236}">
                <a16:creationId xmlns:a16="http://schemas.microsoft.com/office/drawing/2014/main" id="{21554AFD-88AF-374A-95B8-EE90ACA01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3101417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TAP of eight of my friends jumping off a rock : itookapicture">
            <a:extLst>
              <a:ext uri="{FF2B5EF4-FFF2-40B4-BE49-F238E27FC236}">
                <a16:creationId xmlns:a16="http://schemas.microsoft.com/office/drawing/2014/main" id="{9B702151-9E99-AC43-8BED-E0CB29AD3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4015366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ITAP of eight of my friends jumping off a rock : itookapicture">
            <a:extLst>
              <a:ext uri="{FF2B5EF4-FFF2-40B4-BE49-F238E27FC236}">
                <a16:creationId xmlns:a16="http://schemas.microsoft.com/office/drawing/2014/main" id="{9F780DBD-4A39-D840-AFD4-2D4247180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4" y="4916059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ITAP of eight of my friends jumping off a rock : itookapicture">
            <a:extLst>
              <a:ext uri="{FF2B5EF4-FFF2-40B4-BE49-F238E27FC236}">
                <a16:creationId xmlns:a16="http://schemas.microsoft.com/office/drawing/2014/main" id="{69F4C375-9148-084E-984A-BF02EB965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3" y="5816751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E9BA40-AD06-364C-A0AA-D966C943ACC5}"/>
              </a:ext>
            </a:extLst>
          </p:cNvPr>
          <p:cNvCxnSpPr>
            <a:cxnSpLocks/>
          </p:cNvCxnSpPr>
          <p:nvPr/>
        </p:nvCxnSpPr>
        <p:spPr>
          <a:xfrm flipV="1">
            <a:off x="1973515" y="320542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695A4A-E250-ED40-B3D4-9BE31A0D4980}"/>
              </a:ext>
            </a:extLst>
          </p:cNvPr>
          <p:cNvCxnSpPr>
            <a:cxnSpLocks/>
          </p:cNvCxnSpPr>
          <p:nvPr/>
        </p:nvCxnSpPr>
        <p:spPr>
          <a:xfrm flipV="1">
            <a:off x="1980788" y="127447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5862471-D27D-3E42-BB55-5C06D8BBFF24}"/>
              </a:ext>
            </a:extLst>
          </p:cNvPr>
          <p:cNvCxnSpPr>
            <a:cxnSpLocks/>
          </p:cNvCxnSpPr>
          <p:nvPr/>
        </p:nvCxnSpPr>
        <p:spPr>
          <a:xfrm flipV="1">
            <a:off x="1973515" y="2175168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C750892-9416-D04F-93EC-AB505E619F0C}"/>
              </a:ext>
            </a:extLst>
          </p:cNvPr>
          <p:cNvCxnSpPr>
            <a:cxnSpLocks/>
          </p:cNvCxnSpPr>
          <p:nvPr/>
        </p:nvCxnSpPr>
        <p:spPr>
          <a:xfrm flipV="1">
            <a:off x="1988061" y="3101417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432DEB4-4CF0-C340-BC16-0FC00A8E1BA8}"/>
              </a:ext>
            </a:extLst>
          </p:cNvPr>
          <p:cNvCxnSpPr>
            <a:cxnSpLocks/>
          </p:cNvCxnSpPr>
          <p:nvPr/>
        </p:nvCxnSpPr>
        <p:spPr>
          <a:xfrm flipV="1">
            <a:off x="1995334" y="398981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BA85115-EBDB-9E45-A5BE-F740121942E0}"/>
              </a:ext>
            </a:extLst>
          </p:cNvPr>
          <p:cNvCxnSpPr>
            <a:cxnSpLocks/>
          </p:cNvCxnSpPr>
          <p:nvPr/>
        </p:nvCxnSpPr>
        <p:spPr>
          <a:xfrm flipV="1">
            <a:off x="1980788" y="4916059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455CFE5-ACD0-EE4F-9CA3-922CB41F31F6}"/>
              </a:ext>
            </a:extLst>
          </p:cNvPr>
          <p:cNvGrpSpPr/>
          <p:nvPr/>
        </p:nvGrpSpPr>
        <p:grpSpPr>
          <a:xfrm>
            <a:off x="1966243" y="1041249"/>
            <a:ext cx="9217154" cy="5496209"/>
            <a:chOff x="1325864" y="1041249"/>
            <a:chExt cx="10365141" cy="549620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11F4E35-FCDA-E14E-8C76-CB699EA2FF82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1041249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FD9BA8F-FD27-234B-8191-7E62C9EE3A64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199518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C2C76F4-B58C-B44F-A480-6E7F6B9FF764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2895875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951D739-A067-244E-9E9D-880DAF904FFF}"/>
                </a:ext>
              </a:extLst>
            </p:cNvPr>
            <p:cNvCxnSpPr>
              <a:cxnSpLocks/>
            </p:cNvCxnSpPr>
            <p:nvPr/>
          </p:nvCxnSpPr>
          <p:spPr>
            <a:xfrm>
              <a:off x="1340410" y="3822124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D4BC829-8D5B-F340-B084-26DE781C1FE6}"/>
                </a:ext>
              </a:extLst>
            </p:cNvPr>
            <p:cNvCxnSpPr>
              <a:cxnSpLocks/>
            </p:cNvCxnSpPr>
            <p:nvPr/>
          </p:nvCxnSpPr>
          <p:spPr>
            <a:xfrm>
              <a:off x="1347683" y="471052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1A73BA9-1B2C-6A46-B5DE-7CC442A719C5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5636766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A8702B3-72C5-BB48-9E6E-BF0A0F5AADB2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56" y="6537458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5004651-4F17-B042-9A54-811263519856}"/>
              </a:ext>
            </a:extLst>
          </p:cNvPr>
          <p:cNvCxnSpPr>
            <a:cxnSpLocks/>
          </p:cNvCxnSpPr>
          <p:nvPr/>
        </p:nvCxnSpPr>
        <p:spPr>
          <a:xfrm flipV="1">
            <a:off x="2002607" y="5816751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0F9C4A8-5FFD-264E-854B-47C7E64969E1}"/>
              </a:ext>
            </a:extLst>
          </p:cNvPr>
          <p:cNvSpPr/>
          <p:nvPr/>
        </p:nvSpPr>
        <p:spPr>
          <a:xfrm>
            <a:off x="9400065" y="6149009"/>
            <a:ext cx="556592" cy="39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784224C-6097-DF4B-AC0D-58959BA02F86}"/>
              </a:ext>
            </a:extLst>
          </p:cNvPr>
          <p:cNvSpPr/>
          <p:nvPr/>
        </p:nvSpPr>
        <p:spPr>
          <a:xfrm>
            <a:off x="8147734" y="5209063"/>
            <a:ext cx="556592" cy="402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9033A0-95BB-0A40-A013-CF6F2043518A}"/>
              </a:ext>
            </a:extLst>
          </p:cNvPr>
          <p:cNvSpPr/>
          <p:nvPr/>
        </p:nvSpPr>
        <p:spPr>
          <a:xfrm>
            <a:off x="6885062" y="4320213"/>
            <a:ext cx="556592" cy="428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AAC4035-F97C-1B43-9542-B0B83A4DA2F4}"/>
              </a:ext>
            </a:extLst>
          </p:cNvPr>
          <p:cNvSpPr/>
          <p:nvPr/>
        </p:nvSpPr>
        <p:spPr>
          <a:xfrm>
            <a:off x="5696082" y="3429000"/>
            <a:ext cx="556592" cy="419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984DCA-6A44-584F-A843-FE4642FEF839}"/>
              </a:ext>
            </a:extLst>
          </p:cNvPr>
          <p:cNvSpPr/>
          <p:nvPr/>
        </p:nvSpPr>
        <p:spPr>
          <a:xfrm>
            <a:off x="4576597" y="2690333"/>
            <a:ext cx="556592" cy="1940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A718A3-CD17-9D4D-9E9E-D0ECCB29088E}"/>
              </a:ext>
            </a:extLst>
          </p:cNvPr>
          <p:cNvSpPr/>
          <p:nvPr/>
        </p:nvSpPr>
        <p:spPr>
          <a:xfrm>
            <a:off x="2289360" y="1019905"/>
            <a:ext cx="55659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32CA85-8A2B-CE44-9614-3E303D8DF92D}"/>
              </a:ext>
            </a:extLst>
          </p:cNvPr>
          <p:cNvSpPr/>
          <p:nvPr/>
        </p:nvSpPr>
        <p:spPr>
          <a:xfrm>
            <a:off x="3289899" y="1903634"/>
            <a:ext cx="556592" cy="80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D75C74-075D-7648-A710-886620011764}"/>
              </a:ext>
            </a:extLst>
          </p:cNvPr>
          <p:cNvSpPr txBox="1"/>
          <p:nvPr/>
        </p:nvSpPr>
        <p:spPr>
          <a:xfrm rot="16200000">
            <a:off x="-140540" y="3317423"/>
            <a:ext cx="3413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away from the rock ledge</a:t>
            </a:r>
          </a:p>
        </p:txBody>
      </p:sp>
    </p:spTree>
    <p:extLst>
      <p:ext uri="{BB962C8B-B14F-4D97-AF65-F5344CB8AC3E}">
        <p14:creationId xmlns:p14="http://schemas.microsoft.com/office/powerpoint/2010/main" val="212960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8BE59-63E5-4709-67C7-6B7639008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Slight reshuffling of lectures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28BC5D7-AA7A-449A-BAC8-F623CCDD0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Today 2/19: RNA velocity</a:t>
            </a:r>
          </a:p>
          <a:p>
            <a:pPr lvl="1"/>
            <a:r>
              <a:rPr lang="en-US" dirty="0"/>
              <a:t>hwEC1 – use </a:t>
            </a:r>
            <a:r>
              <a:rPr lang="en-US" dirty="0" err="1"/>
              <a:t>gganimate</a:t>
            </a:r>
            <a:endParaRPr lang="en-US" dirty="0"/>
          </a:p>
          <a:p>
            <a:r>
              <a:rPr lang="en-US" dirty="0"/>
              <a:t>Friday 2/21: Deconvolution</a:t>
            </a:r>
          </a:p>
          <a:p>
            <a:pPr lvl="1"/>
            <a:r>
              <a:rPr lang="en-US" dirty="0"/>
              <a:t>hwEC2 – run deconvolution on </a:t>
            </a:r>
            <a:r>
              <a:rPr lang="en-US" dirty="0" err="1"/>
              <a:t>eevee</a:t>
            </a:r>
            <a:r>
              <a:rPr lang="en-US" dirty="0"/>
              <a:t> dataset, compare with </a:t>
            </a:r>
            <a:r>
              <a:rPr lang="en-US" dirty="0" err="1"/>
              <a:t>pikachu</a:t>
            </a:r>
            <a:endParaRPr lang="en-US" dirty="0"/>
          </a:p>
          <a:p>
            <a:r>
              <a:rPr lang="en-US" dirty="0"/>
              <a:t>Monday 2/24: spatial proteomics and epigenomics </a:t>
            </a:r>
          </a:p>
          <a:p>
            <a:pPr lvl="1"/>
            <a:r>
              <a:rPr lang="en-US" dirty="0"/>
              <a:t>hw5 – analyze spatial proteomics dataset</a:t>
            </a:r>
          </a:p>
          <a:p>
            <a:r>
              <a:rPr lang="en-US" dirty="0"/>
              <a:t>Wednesday 2/26: Moran’s I</a:t>
            </a:r>
          </a:p>
          <a:p>
            <a:r>
              <a:rPr lang="en-US" dirty="0"/>
              <a:t>Friday 2/28:  Review and quiz</a:t>
            </a:r>
          </a:p>
          <a:p>
            <a:r>
              <a:rPr lang="en-US" dirty="0"/>
              <a:t>Monday 3/3: Guest lecture + assign final projects</a:t>
            </a:r>
          </a:p>
          <a:p>
            <a:r>
              <a:rPr lang="en-US" dirty="0"/>
              <a:t>Wednesday 3/5: Guest lecture + work on final projects</a:t>
            </a:r>
          </a:p>
          <a:p>
            <a:r>
              <a:rPr lang="en-US" dirty="0"/>
              <a:t>Friday 3/7: Class canceled for Stand Up for Science + work on final projects</a:t>
            </a:r>
          </a:p>
          <a:p>
            <a:r>
              <a:rPr lang="en-US" dirty="0"/>
              <a:t>After that: Final presentations!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17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7195AEA-E3DD-A545-A0EA-676FFA008E2E}"/>
              </a:ext>
            </a:extLst>
          </p:cNvPr>
          <p:cNvCxnSpPr>
            <a:cxnSpLocks/>
          </p:cNvCxnSpPr>
          <p:nvPr/>
        </p:nvCxnSpPr>
        <p:spPr>
          <a:xfrm flipV="1">
            <a:off x="1973515" y="320542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7DB4F3D-2447-8B4A-BAFB-7DB2DBB32EEC}"/>
              </a:ext>
            </a:extLst>
          </p:cNvPr>
          <p:cNvCxnSpPr>
            <a:cxnSpLocks/>
          </p:cNvCxnSpPr>
          <p:nvPr/>
        </p:nvCxnSpPr>
        <p:spPr>
          <a:xfrm flipV="1">
            <a:off x="1980788" y="127447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EF8F872-B1A4-624A-A57D-6DCF1E732FA3}"/>
              </a:ext>
            </a:extLst>
          </p:cNvPr>
          <p:cNvCxnSpPr>
            <a:cxnSpLocks/>
          </p:cNvCxnSpPr>
          <p:nvPr/>
        </p:nvCxnSpPr>
        <p:spPr>
          <a:xfrm flipV="1">
            <a:off x="1973515" y="2175168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5DFDFB1-B344-FB46-91B5-D301B83D6E4F}"/>
              </a:ext>
            </a:extLst>
          </p:cNvPr>
          <p:cNvCxnSpPr>
            <a:cxnSpLocks/>
          </p:cNvCxnSpPr>
          <p:nvPr/>
        </p:nvCxnSpPr>
        <p:spPr>
          <a:xfrm flipV="1">
            <a:off x="1988061" y="3101417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1B9162-350D-A44B-A790-64D70CCE739D}"/>
              </a:ext>
            </a:extLst>
          </p:cNvPr>
          <p:cNvCxnSpPr>
            <a:cxnSpLocks/>
          </p:cNvCxnSpPr>
          <p:nvPr/>
        </p:nvCxnSpPr>
        <p:spPr>
          <a:xfrm flipV="1">
            <a:off x="1995334" y="398981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078A20-C420-9546-BFC5-5843E97AA90A}"/>
              </a:ext>
            </a:extLst>
          </p:cNvPr>
          <p:cNvCxnSpPr>
            <a:cxnSpLocks/>
          </p:cNvCxnSpPr>
          <p:nvPr/>
        </p:nvCxnSpPr>
        <p:spPr>
          <a:xfrm flipV="1">
            <a:off x="1980788" y="4916059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61D91F5-113D-2449-95CD-0251D9BD1D3A}"/>
              </a:ext>
            </a:extLst>
          </p:cNvPr>
          <p:cNvGrpSpPr/>
          <p:nvPr/>
        </p:nvGrpSpPr>
        <p:grpSpPr>
          <a:xfrm>
            <a:off x="1966243" y="1041249"/>
            <a:ext cx="9217154" cy="5496209"/>
            <a:chOff x="1325864" y="1041249"/>
            <a:chExt cx="10365141" cy="5496209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E3C1CE1-F001-664D-897C-12C3A24F47B3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1041249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2418A7B-97B4-4442-8FDB-32F29BDCB550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199518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4C0F13B-C948-BF40-8F9B-737C42ACB5C2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2895875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165FCC9-9551-C140-B1FA-EA5C232CA613}"/>
                </a:ext>
              </a:extLst>
            </p:cNvPr>
            <p:cNvCxnSpPr>
              <a:cxnSpLocks/>
            </p:cNvCxnSpPr>
            <p:nvPr/>
          </p:nvCxnSpPr>
          <p:spPr>
            <a:xfrm>
              <a:off x="1340410" y="3822124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25C7357-D6D4-6F40-B14F-CEF4E9E1C6DC}"/>
                </a:ext>
              </a:extLst>
            </p:cNvPr>
            <p:cNvCxnSpPr>
              <a:cxnSpLocks/>
            </p:cNvCxnSpPr>
            <p:nvPr/>
          </p:nvCxnSpPr>
          <p:spPr>
            <a:xfrm>
              <a:off x="1347683" y="471052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B339D2C-CD13-4A4D-8AE1-B1C847FE4056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5636766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3B9DF2E-EBBA-3943-A106-3F0424B1229E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56" y="6537458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A9F019-F08A-2E4B-9C44-D74CC203DA34}"/>
              </a:ext>
            </a:extLst>
          </p:cNvPr>
          <p:cNvCxnSpPr>
            <a:cxnSpLocks/>
          </p:cNvCxnSpPr>
          <p:nvPr/>
        </p:nvCxnSpPr>
        <p:spPr>
          <a:xfrm flipV="1">
            <a:off x="2002607" y="5816751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7812E7F-03A7-2E47-9C8F-B74A28346C3B}"/>
              </a:ext>
            </a:extLst>
          </p:cNvPr>
          <p:cNvSpPr/>
          <p:nvPr/>
        </p:nvSpPr>
        <p:spPr>
          <a:xfrm>
            <a:off x="9400065" y="6501422"/>
            <a:ext cx="55659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D12CD6-FE44-6545-B0A0-4339F873F850}"/>
              </a:ext>
            </a:extLst>
          </p:cNvPr>
          <p:cNvSpPr/>
          <p:nvPr/>
        </p:nvSpPr>
        <p:spPr>
          <a:xfrm>
            <a:off x="8147734" y="5389247"/>
            <a:ext cx="556592" cy="221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8046C2-FCAA-6747-9149-353DBD832035}"/>
              </a:ext>
            </a:extLst>
          </p:cNvPr>
          <p:cNvSpPr/>
          <p:nvPr/>
        </p:nvSpPr>
        <p:spPr>
          <a:xfrm>
            <a:off x="6885062" y="4306959"/>
            <a:ext cx="556592" cy="441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81CA43-2248-5646-B96B-B8BCC0D5B5C4}"/>
              </a:ext>
            </a:extLst>
          </p:cNvPr>
          <p:cNvSpPr/>
          <p:nvPr/>
        </p:nvSpPr>
        <p:spPr>
          <a:xfrm>
            <a:off x="5696082" y="3203807"/>
            <a:ext cx="556592" cy="644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3E9312-38E2-CB48-8C64-D7DD78096017}"/>
              </a:ext>
            </a:extLst>
          </p:cNvPr>
          <p:cNvSpPr/>
          <p:nvPr/>
        </p:nvSpPr>
        <p:spPr>
          <a:xfrm>
            <a:off x="4576597" y="2187467"/>
            <a:ext cx="556592" cy="696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9ACBD0-7D1F-DB45-97FC-EF1B8B3D2806}"/>
              </a:ext>
            </a:extLst>
          </p:cNvPr>
          <p:cNvSpPr/>
          <p:nvPr/>
        </p:nvSpPr>
        <p:spPr>
          <a:xfrm>
            <a:off x="2289360" y="450574"/>
            <a:ext cx="556592" cy="615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42A5B2-6C02-FD4C-84FD-4E98E67367FC}"/>
              </a:ext>
            </a:extLst>
          </p:cNvPr>
          <p:cNvSpPr/>
          <p:nvPr/>
        </p:nvSpPr>
        <p:spPr>
          <a:xfrm>
            <a:off x="3289899" y="1263034"/>
            <a:ext cx="556592" cy="720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5CFA82-ECD6-F541-9467-9B4C6FB34B62}"/>
              </a:ext>
            </a:extLst>
          </p:cNvPr>
          <p:cNvSpPr txBox="1"/>
          <p:nvPr/>
        </p:nvSpPr>
        <p:spPr>
          <a:xfrm rot="16200000">
            <a:off x="-618405" y="3112012"/>
            <a:ext cx="440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Genes to be downregulated as a cell matures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4F5ED51-B53A-F14E-9DD1-5E2A4580007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711" y="320542"/>
            <a:ext cx="1219200" cy="1016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23F7696-2B15-AE4C-B880-A787BD9330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847" y="5656405"/>
            <a:ext cx="1384300" cy="1041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BF187AF-D968-7B41-9ADC-DF00D2F85DF4}"/>
              </a:ext>
            </a:extLst>
          </p:cNvPr>
          <p:cNvSpPr txBox="1"/>
          <p:nvPr/>
        </p:nvSpPr>
        <p:spPr>
          <a:xfrm>
            <a:off x="200847" y="1308051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OPCs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7F8D9D-5CF9-B844-81CA-8480ED98738F}"/>
              </a:ext>
            </a:extLst>
          </p:cNvPr>
          <p:cNvSpPr txBox="1"/>
          <p:nvPr/>
        </p:nvSpPr>
        <p:spPr>
          <a:xfrm>
            <a:off x="167337" y="4814748"/>
            <a:ext cx="1031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Mature </a:t>
            </a:r>
          </a:p>
          <a:p>
            <a:r>
              <a:rPr lang="en-US" dirty="0" err="1"/>
              <a:t>Oligoden</a:t>
            </a:r>
            <a:endParaRPr lang="en-US" dirty="0"/>
          </a:p>
          <a:p>
            <a:r>
              <a:rPr lang="en-US" dirty="0" err="1"/>
              <a:t>drocytes</a:t>
            </a:r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0B325DA-6B5B-8A4E-8D07-97AA6F042DE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70" y="2725365"/>
            <a:ext cx="12573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01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2F5CFA82-ECD6-F541-9467-9B4C6FB34B62}"/>
              </a:ext>
            </a:extLst>
          </p:cNvPr>
          <p:cNvSpPr txBox="1"/>
          <p:nvPr/>
        </p:nvSpPr>
        <p:spPr>
          <a:xfrm rot="16200000">
            <a:off x="-536300" y="3112012"/>
            <a:ext cx="424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Genes to be upregulated as a cell matures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4F5ED51-B53A-F14E-9DD1-5E2A4580007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711" y="320542"/>
            <a:ext cx="1219200" cy="1016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23F7696-2B15-AE4C-B880-A787BD9330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847" y="5656405"/>
            <a:ext cx="1384300" cy="1041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BF187AF-D968-7B41-9ADC-DF00D2F85DF4}"/>
              </a:ext>
            </a:extLst>
          </p:cNvPr>
          <p:cNvSpPr txBox="1"/>
          <p:nvPr/>
        </p:nvSpPr>
        <p:spPr>
          <a:xfrm>
            <a:off x="200847" y="1308051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OPCs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7F8D9D-5CF9-B844-81CA-8480ED98738F}"/>
              </a:ext>
            </a:extLst>
          </p:cNvPr>
          <p:cNvSpPr txBox="1"/>
          <p:nvPr/>
        </p:nvSpPr>
        <p:spPr>
          <a:xfrm>
            <a:off x="167337" y="4814748"/>
            <a:ext cx="1031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Mature </a:t>
            </a:r>
          </a:p>
          <a:p>
            <a:r>
              <a:rPr lang="en-US" dirty="0" err="1"/>
              <a:t>Oligoden</a:t>
            </a:r>
            <a:endParaRPr lang="en-US" dirty="0"/>
          </a:p>
          <a:p>
            <a:r>
              <a:rPr lang="en-US" dirty="0" err="1"/>
              <a:t>drocytes</a:t>
            </a:r>
            <a:endParaRPr lang="en-US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B965351-0FB1-0B40-A6FA-48EBD0BC7BCF}"/>
              </a:ext>
            </a:extLst>
          </p:cNvPr>
          <p:cNvCxnSpPr>
            <a:cxnSpLocks/>
          </p:cNvCxnSpPr>
          <p:nvPr/>
        </p:nvCxnSpPr>
        <p:spPr>
          <a:xfrm flipV="1">
            <a:off x="1973515" y="320542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4503E3C-3A88-7245-ADD2-B9966B4B2190}"/>
              </a:ext>
            </a:extLst>
          </p:cNvPr>
          <p:cNvCxnSpPr>
            <a:cxnSpLocks/>
          </p:cNvCxnSpPr>
          <p:nvPr/>
        </p:nvCxnSpPr>
        <p:spPr>
          <a:xfrm flipV="1">
            <a:off x="1980788" y="127447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91BA343-A65D-A440-882D-7907C9ACF6CE}"/>
              </a:ext>
            </a:extLst>
          </p:cNvPr>
          <p:cNvCxnSpPr>
            <a:cxnSpLocks/>
          </p:cNvCxnSpPr>
          <p:nvPr/>
        </p:nvCxnSpPr>
        <p:spPr>
          <a:xfrm flipV="1">
            <a:off x="1973515" y="2175168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B7E7010-1D6E-DF43-A58A-6C82DF8D633E}"/>
              </a:ext>
            </a:extLst>
          </p:cNvPr>
          <p:cNvCxnSpPr>
            <a:cxnSpLocks/>
          </p:cNvCxnSpPr>
          <p:nvPr/>
        </p:nvCxnSpPr>
        <p:spPr>
          <a:xfrm flipV="1">
            <a:off x="1988061" y="3101417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2EAC87F-D1D6-4C49-A4EC-7B3429210CF9}"/>
              </a:ext>
            </a:extLst>
          </p:cNvPr>
          <p:cNvCxnSpPr>
            <a:cxnSpLocks/>
          </p:cNvCxnSpPr>
          <p:nvPr/>
        </p:nvCxnSpPr>
        <p:spPr>
          <a:xfrm flipV="1">
            <a:off x="1995334" y="398981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AF41A2C-576B-D448-853F-67A794C51CF1}"/>
              </a:ext>
            </a:extLst>
          </p:cNvPr>
          <p:cNvCxnSpPr>
            <a:cxnSpLocks/>
          </p:cNvCxnSpPr>
          <p:nvPr/>
        </p:nvCxnSpPr>
        <p:spPr>
          <a:xfrm flipV="1">
            <a:off x="1980788" y="4916059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C53BCA9-74B0-F94D-8A31-909FB634113B}"/>
              </a:ext>
            </a:extLst>
          </p:cNvPr>
          <p:cNvGrpSpPr/>
          <p:nvPr/>
        </p:nvGrpSpPr>
        <p:grpSpPr>
          <a:xfrm>
            <a:off x="1966243" y="1041249"/>
            <a:ext cx="9217154" cy="5496209"/>
            <a:chOff x="1325864" y="1041249"/>
            <a:chExt cx="10365141" cy="5496209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A2B0371-3A3E-0745-AC17-652438270AF3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1041249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E88BDF2-ABDC-AC47-AECC-355465D8EB33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199518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7108BD4-E06F-1F41-BB77-AB350D7D018C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2895875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03EF454-996A-D546-8577-BE7C0EFB0CDD}"/>
                </a:ext>
              </a:extLst>
            </p:cNvPr>
            <p:cNvCxnSpPr>
              <a:cxnSpLocks/>
            </p:cNvCxnSpPr>
            <p:nvPr/>
          </p:nvCxnSpPr>
          <p:spPr>
            <a:xfrm>
              <a:off x="1340410" y="3822124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113877F-768F-3A46-B0B1-768CB2BEDB19}"/>
                </a:ext>
              </a:extLst>
            </p:cNvPr>
            <p:cNvCxnSpPr>
              <a:cxnSpLocks/>
            </p:cNvCxnSpPr>
            <p:nvPr/>
          </p:nvCxnSpPr>
          <p:spPr>
            <a:xfrm>
              <a:off x="1347683" y="471052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B5CAE22-D62A-8441-9843-63DCF1AB1332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5636766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D426C337-8856-934B-BEE7-FC70C5FDCB7D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56" y="6537458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1EFBF94-89C0-1E47-A2D6-2C9F1B6D2372}"/>
              </a:ext>
            </a:extLst>
          </p:cNvPr>
          <p:cNvCxnSpPr>
            <a:cxnSpLocks/>
          </p:cNvCxnSpPr>
          <p:nvPr/>
        </p:nvCxnSpPr>
        <p:spPr>
          <a:xfrm flipV="1">
            <a:off x="2002607" y="5816751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415BED6C-3660-9E46-970F-C16510C61F49}"/>
              </a:ext>
            </a:extLst>
          </p:cNvPr>
          <p:cNvSpPr/>
          <p:nvPr/>
        </p:nvSpPr>
        <p:spPr>
          <a:xfrm>
            <a:off x="9400065" y="6149009"/>
            <a:ext cx="556592" cy="39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D8F869A-DDAF-6448-BB58-BE5A4F1AD461}"/>
              </a:ext>
            </a:extLst>
          </p:cNvPr>
          <p:cNvSpPr/>
          <p:nvPr/>
        </p:nvSpPr>
        <p:spPr>
          <a:xfrm>
            <a:off x="8147734" y="5209063"/>
            <a:ext cx="556592" cy="402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4E3604E-4AC7-3642-ACB8-4F8CD7B19E05}"/>
              </a:ext>
            </a:extLst>
          </p:cNvPr>
          <p:cNvSpPr/>
          <p:nvPr/>
        </p:nvSpPr>
        <p:spPr>
          <a:xfrm>
            <a:off x="6885062" y="4320213"/>
            <a:ext cx="556592" cy="428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112706B-718B-0542-80F8-6930FBA91791}"/>
              </a:ext>
            </a:extLst>
          </p:cNvPr>
          <p:cNvSpPr/>
          <p:nvPr/>
        </p:nvSpPr>
        <p:spPr>
          <a:xfrm>
            <a:off x="5696082" y="3429000"/>
            <a:ext cx="556592" cy="419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1341B50-BE97-4446-B67C-562A78F9D39A}"/>
              </a:ext>
            </a:extLst>
          </p:cNvPr>
          <p:cNvSpPr/>
          <p:nvPr/>
        </p:nvSpPr>
        <p:spPr>
          <a:xfrm>
            <a:off x="4576597" y="2690333"/>
            <a:ext cx="556592" cy="1940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B54E244-004C-4D40-9729-B0C9E78B723C}"/>
              </a:ext>
            </a:extLst>
          </p:cNvPr>
          <p:cNvSpPr/>
          <p:nvPr/>
        </p:nvSpPr>
        <p:spPr>
          <a:xfrm>
            <a:off x="2289360" y="1019905"/>
            <a:ext cx="55659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C1BB9C5-1CB3-6B4B-B1C8-245404C0E60E}"/>
              </a:ext>
            </a:extLst>
          </p:cNvPr>
          <p:cNvSpPr/>
          <p:nvPr/>
        </p:nvSpPr>
        <p:spPr>
          <a:xfrm>
            <a:off x="3289899" y="1903634"/>
            <a:ext cx="556592" cy="80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117A92-9897-A6BE-9252-D439685B20F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70" y="2725365"/>
            <a:ext cx="12573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56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C19FA5-7DA8-F742-9B16-76CC7B735FA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0670" y="2922658"/>
            <a:ext cx="1257300" cy="104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F00393-4092-704B-9665-A02CEEDB382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1470" y="2203175"/>
            <a:ext cx="1219200" cy="101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7614F8-4BC6-DF40-9183-751D5141C45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3318" y="1067352"/>
            <a:ext cx="1384300" cy="104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656738-BB29-3F4A-A2ED-864032D52C8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9280" y="1458292"/>
            <a:ext cx="1257300" cy="1041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3F57E-AC8E-284E-8BAC-79A4B1A8A57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8327" y="2499692"/>
            <a:ext cx="1384300" cy="1041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1624DF-7079-1748-9D00-225E5CD606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9778" y="3962402"/>
            <a:ext cx="1384300" cy="1041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3C5365-7229-E547-A923-7E048938E34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784" y="4211986"/>
            <a:ext cx="1257300" cy="1041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6F847A-4F46-124D-A41E-38E00B2D36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0858" y="3642138"/>
            <a:ext cx="1219200" cy="10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6BDB24-7E47-CC4A-AE6C-FF6FF4F3BD3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8387" y="1877671"/>
            <a:ext cx="12192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57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C19FA5-7DA8-F742-9B16-76CC7B735FA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8071" y="2337904"/>
            <a:ext cx="1257300" cy="104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F00393-4092-704B-9665-A02CEEDB382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3623" y="2413000"/>
            <a:ext cx="1219200" cy="101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7614F8-4BC6-DF40-9183-751D5141C45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8609" y="2231334"/>
            <a:ext cx="1384300" cy="104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656738-BB29-3F4A-A2ED-864032D52C8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2387" y="2337904"/>
            <a:ext cx="1257300" cy="1041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3F57E-AC8E-284E-8BAC-79A4B1A8A57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4309" y="2337904"/>
            <a:ext cx="1384300" cy="1041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1624DF-7079-1748-9D00-225E5CD606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811" y="2325204"/>
            <a:ext cx="1384300" cy="1041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3C5365-7229-E547-A923-7E048938E34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7779" y="2325204"/>
            <a:ext cx="1257300" cy="1041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6F847A-4F46-124D-A41E-38E00B2D36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467" y="2350604"/>
            <a:ext cx="1219200" cy="10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6BDB24-7E47-CC4A-AE6C-FF6FF4F3BD3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2965" y="2363304"/>
            <a:ext cx="1219200" cy="101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BF8DE3-EDB3-1340-9275-24DA6369FB47}"/>
              </a:ext>
            </a:extLst>
          </p:cNvPr>
          <p:cNvSpPr txBox="1"/>
          <p:nvPr/>
        </p:nvSpPr>
        <p:spPr>
          <a:xfrm>
            <a:off x="4805999" y="3544405"/>
            <a:ext cx="2580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pseudotemporal</a:t>
            </a:r>
            <a:r>
              <a:rPr lang="en-US" dirty="0"/>
              <a:t> ordering</a:t>
            </a:r>
          </a:p>
        </p:txBody>
      </p:sp>
    </p:spTree>
    <p:extLst>
      <p:ext uri="{BB962C8B-B14F-4D97-AF65-F5344CB8AC3E}">
        <p14:creationId xmlns:p14="http://schemas.microsoft.com/office/powerpoint/2010/main" val="8085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C19FA5-7DA8-F742-9B16-76CC7B735FA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8071" y="2337904"/>
            <a:ext cx="1257300" cy="104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F00393-4092-704B-9665-A02CEEDB382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3623" y="2413000"/>
            <a:ext cx="1219200" cy="101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7614F8-4BC6-DF40-9183-751D5141C45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8609" y="2231334"/>
            <a:ext cx="1384300" cy="104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656738-BB29-3F4A-A2ED-864032D52C8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2387" y="2337904"/>
            <a:ext cx="1257300" cy="1041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3F57E-AC8E-284E-8BAC-79A4B1A8A57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4309" y="2337904"/>
            <a:ext cx="1384300" cy="1041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1624DF-7079-1748-9D00-225E5CD606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811" y="2325204"/>
            <a:ext cx="1384300" cy="1041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3C5365-7229-E547-A923-7E048938E34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7779" y="2325204"/>
            <a:ext cx="1257300" cy="1041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6F847A-4F46-124D-A41E-38E00B2D36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467" y="2350604"/>
            <a:ext cx="1219200" cy="10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6BDB24-7E47-CC4A-AE6C-FF6FF4F3BD3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2965" y="2363304"/>
            <a:ext cx="1219200" cy="101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BF8DE3-EDB3-1340-9275-24DA6369FB47}"/>
              </a:ext>
            </a:extLst>
          </p:cNvPr>
          <p:cNvSpPr txBox="1"/>
          <p:nvPr/>
        </p:nvSpPr>
        <p:spPr>
          <a:xfrm>
            <a:off x="4805999" y="3544405"/>
            <a:ext cx="228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 way does it go?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9937409-72C8-3D47-8339-5580AEA24345}"/>
              </a:ext>
            </a:extLst>
          </p:cNvPr>
          <p:cNvCxnSpPr/>
          <p:nvPr/>
        </p:nvCxnSpPr>
        <p:spPr>
          <a:xfrm>
            <a:off x="3544816" y="4372894"/>
            <a:ext cx="5419493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751F9B-C591-D541-A3A9-3791A05C6469}"/>
              </a:ext>
            </a:extLst>
          </p:cNvPr>
          <p:cNvCxnSpPr>
            <a:cxnSpLocks/>
          </p:cNvCxnSpPr>
          <p:nvPr/>
        </p:nvCxnSpPr>
        <p:spPr>
          <a:xfrm flipH="1">
            <a:off x="2459066" y="5108390"/>
            <a:ext cx="5810291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9000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6E901-30C6-384C-B3E9-861825405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B46AC-CBF1-0B46-A514-854139C31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9528E-B61F-5A49-8C40-B20150CF7D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09373"/>
            <a:ext cx="12192000" cy="707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7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Nuclear vs. cytoplasmic subcellular organization of mRNAs is linked to the regulation of protein expression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642102-FBE7-D248-BCAD-A0B6C285AD9F}"/>
              </a:ext>
            </a:extLst>
          </p:cNvPr>
          <p:cNvSpPr/>
          <p:nvPr/>
        </p:nvSpPr>
        <p:spPr>
          <a:xfrm>
            <a:off x="1920164" y="5701272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768FE3-8472-E44D-B401-2D9DA1CA9949}"/>
              </a:ext>
            </a:extLst>
          </p:cNvPr>
          <p:cNvSpPr/>
          <p:nvPr/>
        </p:nvSpPr>
        <p:spPr>
          <a:xfrm>
            <a:off x="592502" y="5411497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98AB1E-4B95-D648-8C94-A10897CCE30E}"/>
              </a:ext>
            </a:extLst>
          </p:cNvPr>
          <p:cNvSpPr/>
          <p:nvPr/>
        </p:nvSpPr>
        <p:spPr>
          <a:xfrm>
            <a:off x="3051274" y="4712105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87310C-5EC4-0F4C-9CE8-B501B2E05E2A}"/>
              </a:ext>
            </a:extLst>
          </p:cNvPr>
          <p:cNvSpPr/>
          <p:nvPr/>
        </p:nvSpPr>
        <p:spPr>
          <a:xfrm>
            <a:off x="3335533" y="4354382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EAF6AC-4A42-2442-8C7D-07B2D84D7CF0}"/>
              </a:ext>
            </a:extLst>
          </p:cNvPr>
          <p:cNvSpPr/>
          <p:nvPr/>
        </p:nvSpPr>
        <p:spPr>
          <a:xfrm>
            <a:off x="3039085" y="379466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FE332D-7746-DA47-A21E-542D03786398}"/>
              </a:ext>
            </a:extLst>
          </p:cNvPr>
          <p:cNvSpPr/>
          <p:nvPr/>
        </p:nvSpPr>
        <p:spPr>
          <a:xfrm>
            <a:off x="3347721" y="3193369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D715D3-2747-1843-A7F2-4CB42A5ED239}"/>
              </a:ext>
            </a:extLst>
          </p:cNvPr>
          <p:cNvSpPr/>
          <p:nvPr/>
        </p:nvSpPr>
        <p:spPr>
          <a:xfrm>
            <a:off x="3051413" y="270067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CC642F-0EE5-9F44-9CF8-B43E473A2D32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ACE03-4F11-EF40-BFA1-9F8D7896F90B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</p:spTree>
    <p:extLst>
      <p:ext uri="{BB962C8B-B14F-4D97-AF65-F5344CB8AC3E}">
        <p14:creationId xmlns:p14="http://schemas.microsoft.com/office/powerpoint/2010/main" val="380503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Nuclear vs. cytoplasmic subcellular organization of mRNAs is linked to the regulation of protein expression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642102-FBE7-D248-BCAD-A0B6C285AD9F}"/>
              </a:ext>
            </a:extLst>
          </p:cNvPr>
          <p:cNvSpPr/>
          <p:nvPr/>
        </p:nvSpPr>
        <p:spPr>
          <a:xfrm>
            <a:off x="1920164" y="5701272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768FE3-8472-E44D-B401-2D9DA1CA9949}"/>
              </a:ext>
            </a:extLst>
          </p:cNvPr>
          <p:cNvSpPr/>
          <p:nvPr/>
        </p:nvSpPr>
        <p:spPr>
          <a:xfrm>
            <a:off x="592502" y="5411497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98AB1E-4B95-D648-8C94-A10897CCE30E}"/>
              </a:ext>
            </a:extLst>
          </p:cNvPr>
          <p:cNvSpPr/>
          <p:nvPr/>
        </p:nvSpPr>
        <p:spPr>
          <a:xfrm>
            <a:off x="3051274" y="4712105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87310C-5EC4-0F4C-9CE8-B501B2E05E2A}"/>
              </a:ext>
            </a:extLst>
          </p:cNvPr>
          <p:cNvSpPr/>
          <p:nvPr/>
        </p:nvSpPr>
        <p:spPr>
          <a:xfrm>
            <a:off x="3335533" y="4354382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EAF6AC-4A42-2442-8C7D-07B2D84D7CF0}"/>
              </a:ext>
            </a:extLst>
          </p:cNvPr>
          <p:cNvSpPr/>
          <p:nvPr/>
        </p:nvSpPr>
        <p:spPr>
          <a:xfrm>
            <a:off x="3039085" y="379466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FE332D-7746-DA47-A21E-542D03786398}"/>
              </a:ext>
            </a:extLst>
          </p:cNvPr>
          <p:cNvSpPr/>
          <p:nvPr/>
        </p:nvSpPr>
        <p:spPr>
          <a:xfrm>
            <a:off x="3347721" y="3193369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D715D3-2747-1843-A7F2-4CB42A5ED239}"/>
              </a:ext>
            </a:extLst>
          </p:cNvPr>
          <p:cNvSpPr/>
          <p:nvPr/>
        </p:nvSpPr>
        <p:spPr>
          <a:xfrm>
            <a:off x="3051413" y="270067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CC642F-0EE5-9F44-9CF8-B43E473A2D32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ACE03-4F11-EF40-BFA1-9F8D7896F90B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C928C3-F691-A24E-9EEE-9A4CE32EF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233" y="2660805"/>
            <a:ext cx="4165600" cy="3454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1B24CF-64AF-D444-B344-2AD344F4D188}"/>
              </a:ext>
            </a:extLst>
          </p:cNvPr>
          <p:cNvSpPr/>
          <p:nvPr/>
        </p:nvSpPr>
        <p:spPr>
          <a:xfrm>
            <a:off x="5022574" y="2660805"/>
            <a:ext cx="3498755" cy="28653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8A20F4D-5F41-DB4C-9D90-F159F72D759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4466" y="4556761"/>
            <a:ext cx="468221" cy="3901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2D242F0-8DEF-9749-8FB8-A845DA05240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6932" y="4679829"/>
            <a:ext cx="448301" cy="3372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808A534-FACE-6347-A813-47FBB3CAFBA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9127" y="5040496"/>
            <a:ext cx="440335" cy="3312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5C38592-F43F-2842-9A7D-FEC573ACB4E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6249" y="4316792"/>
            <a:ext cx="448301" cy="3372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FEC4E4-523C-FD4B-ADDA-80293D6FD9B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1408" y="4154391"/>
            <a:ext cx="448301" cy="3372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48021D1-D966-474A-B31A-FFDC3D20A25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9724" y="3763425"/>
            <a:ext cx="448301" cy="3372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04196F6-9A48-1541-BC73-2A6F631074C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2901" y="3598149"/>
            <a:ext cx="538181" cy="445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2547D01-6F7A-5541-B3F3-026F6FD5428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1082" y="3431445"/>
            <a:ext cx="538181" cy="44576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AA6AAC5-94D4-614D-8D04-25EC72C9B00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8803" y="4139571"/>
            <a:ext cx="468221" cy="39018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9DE5B93-1C9E-D742-AB88-4A8674C9817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8016" y="4732574"/>
            <a:ext cx="448301" cy="33725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481DEC4-B5B0-1D4E-A1BA-06478818CE4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1584" y="4946945"/>
            <a:ext cx="448301" cy="33725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8DD5FF4-73D2-AB4C-9AAF-35809CF3AFD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8323" y="4352555"/>
            <a:ext cx="448301" cy="33725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CC90D77-5992-8C4E-B8A9-35E5F8B7765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0879" y="3560103"/>
            <a:ext cx="448301" cy="3372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DA2612-AB7B-0641-9399-92D7F45CAF0C}"/>
              </a:ext>
            </a:extLst>
          </p:cNvPr>
          <p:cNvSpPr txBox="1"/>
          <p:nvPr/>
        </p:nvSpPr>
        <p:spPr>
          <a:xfrm>
            <a:off x="5316725" y="2616311"/>
            <a:ext cx="1996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Oligodendrocyte </a:t>
            </a:r>
          </a:p>
          <a:p>
            <a:pPr algn="ctr"/>
            <a:r>
              <a:rPr lang="en-US" b="1" dirty="0"/>
              <a:t>maturation marker</a:t>
            </a:r>
          </a:p>
        </p:txBody>
      </p:sp>
    </p:spTree>
    <p:extLst>
      <p:ext uri="{BB962C8B-B14F-4D97-AF65-F5344CB8AC3E}">
        <p14:creationId xmlns:p14="http://schemas.microsoft.com/office/powerpoint/2010/main" val="3570929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Nuclear vs. cytoplasmic subcellular organization of mRNAs is linked to the regulation of protein expression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642102-FBE7-D248-BCAD-A0B6C285AD9F}"/>
              </a:ext>
            </a:extLst>
          </p:cNvPr>
          <p:cNvSpPr/>
          <p:nvPr/>
        </p:nvSpPr>
        <p:spPr>
          <a:xfrm>
            <a:off x="1920164" y="5701272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768FE3-8472-E44D-B401-2D9DA1CA9949}"/>
              </a:ext>
            </a:extLst>
          </p:cNvPr>
          <p:cNvSpPr/>
          <p:nvPr/>
        </p:nvSpPr>
        <p:spPr>
          <a:xfrm>
            <a:off x="592502" y="5411497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98AB1E-4B95-D648-8C94-A10897CCE30E}"/>
              </a:ext>
            </a:extLst>
          </p:cNvPr>
          <p:cNvSpPr/>
          <p:nvPr/>
        </p:nvSpPr>
        <p:spPr>
          <a:xfrm>
            <a:off x="3051274" y="4712105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87310C-5EC4-0F4C-9CE8-B501B2E05E2A}"/>
              </a:ext>
            </a:extLst>
          </p:cNvPr>
          <p:cNvSpPr/>
          <p:nvPr/>
        </p:nvSpPr>
        <p:spPr>
          <a:xfrm>
            <a:off x="3335533" y="4354382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EAF6AC-4A42-2442-8C7D-07B2D84D7CF0}"/>
              </a:ext>
            </a:extLst>
          </p:cNvPr>
          <p:cNvSpPr/>
          <p:nvPr/>
        </p:nvSpPr>
        <p:spPr>
          <a:xfrm>
            <a:off x="3039085" y="379466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FE332D-7746-DA47-A21E-542D03786398}"/>
              </a:ext>
            </a:extLst>
          </p:cNvPr>
          <p:cNvSpPr/>
          <p:nvPr/>
        </p:nvSpPr>
        <p:spPr>
          <a:xfrm>
            <a:off x="3347721" y="3193369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D715D3-2747-1843-A7F2-4CB42A5ED239}"/>
              </a:ext>
            </a:extLst>
          </p:cNvPr>
          <p:cNvSpPr/>
          <p:nvPr/>
        </p:nvSpPr>
        <p:spPr>
          <a:xfrm>
            <a:off x="3051413" y="270067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CC642F-0EE5-9F44-9CF8-B43E473A2D32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ACE03-4F11-EF40-BFA1-9F8D7896F90B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C928C3-F691-A24E-9EEE-9A4CE32EF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233" y="2660805"/>
            <a:ext cx="41656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07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290467-B14B-E04A-B497-9506117FB91A}"/>
              </a:ext>
            </a:extLst>
          </p:cNvPr>
          <p:cNvSpPr/>
          <p:nvPr/>
        </p:nvSpPr>
        <p:spPr>
          <a:xfrm>
            <a:off x="5832389" y="3274541"/>
            <a:ext cx="1285103" cy="5931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99852F-8AF4-6143-8FD1-730ED258C234}"/>
              </a:ext>
            </a:extLst>
          </p:cNvPr>
          <p:cNvSpPr/>
          <p:nvPr/>
        </p:nvSpPr>
        <p:spPr>
          <a:xfrm>
            <a:off x="5463831" y="4041536"/>
            <a:ext cx="2113206" cy="5931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259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oster of a statue of liberty&#10;&#10;AI-generated content may be incorrect.">
            <a:extLst>
              <a:ext uri="{FF2B5EF4-FFF2-40B4-BE49-F238E27FC236}">
                <a16:creationId xmlns:a16="http://schemas.microsoft.com/office/drawing/2014/main" id="{A68E629A-5C39-6186-6A89-CB8FDDC9D9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5715" y="518715"/>
            <a:ext cx="5820569" cy="5820569"/>
          </a:xfrm>
        </p:spPr>
      </p:pic>
    </p:spTree>
    <p:extLst>
      <p:ext uri="{BB962C8B-B14F-4D97-AF65-F5344CB8AC3E}">
        <p14:creationId xmlns:p14="http://schemas.microsoft.com/office/powerpoint/2010/main" val="27807802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6D039C-0B85-914C-A362-369C6A5E99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0500" y="2990099"/>
            <a:ext cx="3257031" cy="26650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A1F8A6-234A-D04A-B6DF-AE2AF3097E96}"/>
              </a:ext>
            </a:extLst>
          </p:cNvPr>
          <p:cNvSpPr/>
          <p:nvPr/>
        </p:nvSpPr>
        <p:spPr>
          <a:xfrm>
            <a:off x="9119286" y="3929449"/>
            <a:ext cx="1606379" cy="17256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973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6D039C-0B85-914C-A362-369C6A5E99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0500" y="2990099"/>
            <a:ext cx="3257031" cy="26650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7BAD774-AB51-654F-8362-B484484BD676}"/>
              </a:ext>
            </a:extLst>
          </p:cNvPr>
          <p:cNvSpPr/>
          <p:nvPr/>
        </p:nvSpPr>
        <p:spPr>
          <a:xfrm>
            <a:off x="6191653" y="5048111"/>
            <a:ext cx="1606379" cy="8036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889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6D039C-0B85-914C-A362-369C6A5E999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0500" y="2990099"/>
            <a:ext cx="3257031" cy="26650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D0CEEA-62FF-C745-BF24-311789B53F9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689"/>
          <a:stretch/>
        </p:blipFill>
        <p:spPr>
          <a:xfrm>
            <a:off x="4235504" y="5869575"/>
            <a:ext cx="3059131" cy="55474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7BAD774-AB51-654F-8362-B484484BD676}"/>
              </a:ext>
            </a:extLst>
          </p:cNvPr>
          <p:cNvSpPr/>
          <p:nvPr/>
        </p:nvSpPr>
        <p:spPr>
          <a:xfrm>
            <a:off x="6191653" y="5048111"/>
            <a:ext cx="1606379" cy="8036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503C69-0032-0745-8A5C-320898E13C25}"/>
              </a:ext>
            </a:extLst>
          </p:cNvPr>
          <p:cNvSpPr txBox="1"/>
          <p:nvPr/>
        </p:nvSpPr>
        <p:spPr>
          <a:xfrm>
            <a:off x="4443883" y="4914292"/>
            <a:ext cx="2724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Assuming constant velocity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07BBC5-0884-2B4F-AF94-E8EE825440B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4660867" y="5235543"/>
            <a:ext cx="2788745" cy="78393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385955-1419-7B44-BFFD-7F0CC603B086}"/>
              </a:ext>
            </a:extLst>
          </p:cNvPr>
          <p:cNvSpPr/>
          <p:nvPr/>
        </p:nvSpPr>
        <p:spPr>
          <a:xfrm>
            <a:off x="5844864" y="5850680"/>
            <a:ext cx="1590972" cy="65296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326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6D039C-0B85-914C-A362-369C6A5E999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0500" y="2990099"/>
            <a:ext cx="3257031" cy="26650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D0CEEA-62FF-C745-BF24-311789B53F9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689"/>
          <a:stretch/>
        </p:blipFill>
        <p:spPr>
          <a:xfrm>
            <a:off x="4235504" y="5869575"/>
            <a:ext cx="3059131" cy="55474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7BAD774-AB51-654F-8362-B484484BD676}"/>
              </a:ext>
            </a:extLst>
          </p:cNvPr>
          <p:cNvSpPr/>
          <p:nvPr/>
        </p:nvSpPr>
        <p:spPr>
          <a:xfrm>
            <a:off x="6191653" y="5048111"/>
            <a:ext cx="1606379" cy="8036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503C69-0032-0745-8A5C-320898E13C25}"/>
              </a:ext>
            </a:extLst>
          </p:cNvPr>
          <p:cNvSpPr txBox="1"/>
          <p:nvPr/>
        </p:nvSpPr>
        <p:spPr>
          <a:xfrm>
            <a:off x="4443883" y="4914292"/>
            <a:ext cx="2724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Assuming constant velocity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07BBC5-0884-2B4F-AF94-E8EE825440B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4660867" y="5235543"/>
            <a:ext cx="2788745" cy="78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30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6D039C-0B85-914C-A362-369C6A5E99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0500" y="2990099"/>
            <a:ext cx="3257031" cy="26650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3C8A29F-40F6-FE4E-9477-D3FC79ACCD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900" y="2784372"/>
            <a:ext cx="4165600" cy="345440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067DF64D-0F51-8B43-B358-175CF944DF96}"/>
              </a:ext>
            </a:extLst>
          </p:cNvPr>
          <p:cNvSpPr/>
          <p:nvPr/>
        </p:nvSpPr>
        <p:spPr>
          <a:xfrm>
            <a:off x="803241" y="2784372"/>
            <a:ext cx="3498755" cy="28653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A186896-DBEA-5940-A8C2-DC0F3044C4F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133" y="4680328"/>
            <a:ext cx="468221" cy="39018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8ED4A2B-D511-6B4D-8A22-D225DDF956C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7599" y="4803396"/>
            <a:ext cx="448301" cy="3372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F026F92-3546-6846-9CEA-C569B690F84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794" y="5164063"/>
            <a:ext cx="440335" cy="33126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59B0F9E-4683-5C4F-8649-76CD7CFA555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6916" y="4440359"/>
            <a:ext cx="448301" cy="33725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E87F369-4270-DB4F-8632-DFB0C1F6C93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2075" y="4277958"/>
            <a:ext cx="448301" cy="33725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5A14047-07EB-FA48-B8DF-D8F98EC1503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0391" y="3886992"/>
            <a:ext cx="448301" cy="33725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1064290-E083-5141-99F7-8E8CD3E181F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568" y="3721716"/>
            <a:ext cx="538181" cy="44576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9AD208E-273A-3443-B933-AE5449DE7B5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1749" y="3555012"/>
            <a:ext cx="538181" cy="44576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43FFEB6-D3FF-DC40-90BC-725DB4B6C79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470" y="4263138"/>
            <a:ext cx="468221" cy="39018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8C3AF56-9435-9D48-BFFD-35F109C7F18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8683" y="4856141"/>
            <a:ext cx="448301" cy="33725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BE36D1A-148A-354F-9810-07002EFE41D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2251" y="5070512"/>
            <a:ext cx="448301" cy="33725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484396E-9DC7-A14F-96C3-13D0EA42373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8990" y="4476122"/>
            <a:ext cx="448301" cy="33725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BBF34AF-5851-224C-B427-5D2E6B441CE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1546" y="3683670"/>
            <a:ext cx="448301" cy="337254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B8930449-D53E-6A44-AC87-5539770D5E77}"/>
              </a:ext>
            </a:extLst>
          </p:cNvPr>
          <p:cNvSpPr txBox="1"/>
          <p:nvPr/>
        </p:nvSpPr>
        <p:spPr>
          <a:xfrm>
            <a:off x="1097392" y="2739878"/>
            <a:ext cx="1996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Oligodendrocyte </a:t>
            </a:r>
          </a:p>
          <a:p>
            <a:pPr algn="ctr"/>
            <a:r>
              <a:rPr lang="en-US" b="1" dirty="0"/>
              <a:t>maturation marker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8F83E7A0-5067-3E47-993B-6E31637A63F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689"/>
          <a:stretch/>
        </p:blipFill>
        <p:spPr>
          <a:xfrm>
            <a:off x="4235504" y="5869575"/>
            <a:ext cx="3059131" cy="55474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0980E1D-1A23-7144-A6CE-C40F9BB4B740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4660867" y="5235543"/>
            <a:ext cx="2788745" cy="78393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51C50DE7-81CE-EF4A-B092-463EDF5654B2}"/>
              </a:ext>
            </a:extLst>
          </p:cNvPr>
          <p:cNvSpPr txBox="1"/>
          <p:nvPr/>
        </p:nvSpPr>
        <p:spPr>
          <a:xfrm>
            <a:off x="4443883" y="4914292"/>
            <a:ext cx="2724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Assuming constant velocity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4174961-586C-AFBF-F7F8-C8D88CCD92D3}"/>
                  </a:ext>
                </a:extLst>
              </p14:cNvPr>
              <p14:cNvContentPartPr/>
              <p14:nvPr/>
            </p14:nvContentPartPr>
            <p14:xfrm>
              <a:off x="1301760" y="3894480"/>
              <a:ext cx="1290240" cy="1361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4174961-586C-AFBF-F7F8-C8D88CCD92D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92400" y="3885120"/>
                <a:ext cx="1308960" cy="138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8519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B89161-A720-7F42-AB9A-3F5922E41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77891"/>
            <a:ext cx="1625600" cy="2374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D2093A-99D0-9442-8D69-4C405FF1A87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9245" y="2497873"/>
            <a:ext cx="2041946" cy="37050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90EFAE-B5EC-D74A-B83F-7A1A3D378F2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8208" y="3609398"/>
            <a:ext cx="3275207" cy="6392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704A5A-5088-7B41-819C-127958BB2C8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8207" y="4350408"/>
            <a:ext cx="3275207" cy="3693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019655-1B4D-8548-A7F0-6AD0D108BD0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3414" y="3772829"/>
            <a:ext cx="446049" cy="9469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020811-3CFE-6D47-9DB3-208BC24A8C43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</p:spTree>
    <p:extLst>
      <p:ext uri="{BB962C8B-B14F-4D97-AF65-F5344CB8AC3E}">
        <p14:creationId xmlns:p14="http://schemas.microsoft.com/office/powerpoint/2010/main" val="198368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A32E247-B545-7049-982C-B41EACCEA9F7}"/>
              </a:ext>
            </a:extLst>
          </p:cNvPr>
          <p:cNvSpPr txBox="1"/>
          <p:nvPr/>
        </p:nvSpPr>
        <p:spPr>
          <a:xfrm>
            <a:off x="8084634" y="6392385"/>
            <a:ext cx="399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(Xia*, Fan*, Emanuel*, et al PNAS 2019)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A16C37-DB32-534B-8D95-83C7A1FD8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394" y="2213871"/>
            <a:ext cx="3086100" cy="3314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D1833F-E2A8-A648-A2CF-30EE62847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1895236"/>
            <a:ext cx="4419600" cy="42926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6A78DDE-8DC3-104F-BAF8-8206E5A067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Clustering analysis identifies transcriptionally distinct cell states among cultured U2OS cells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DFAA43-6368-A845-8346-AB38CFC2E13E}"/>
              </a:ext>
            </a:extLst>
          </p:cNvPr>
          <p:cNvGrpSpPr/>
          <p:nvPr/>
        </p:nvGrpSpPr>
        <p:grpSpPr>
          <a:xfrm>
            <a:off x="547430" y="2470805"/>
            <a:ext cx="2465258" cy="2800830"/>
            <a:chOff x="88377" y="2112546"/>
            <a:chExt cx="4932043" cy="36516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54141AE-3663-4546-840C-5F4629465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0097" y="2928864"/>
              <a:ext cx="3379906" cy="250314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2BEA68-9CEB-D146-AC8D-114F2956EFC3}"/>
                </a:ext>
              </a:extLst>
            </p:cNvPr>
            <p:cNvSpPr txBox="1"/>
            <p:nvPr/>
          </p:nvSpPr>
          <p:spPr>
            <a:xfrm>
              <a:off x="88377" y="2112546"/>
              <a:ext cx="4536935" cy="842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matrix of </a:t>
              </a:r>
            </a:p>
            <a:p>
              <a:pPr algn="ctr"/>
              <a:r>
                <a:rPr lang="en-US"/>
                <a:t>gene x cell</a:t>
              </a:r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E22D080B-205F-EB4D-86E7-10BC81CF5FD6}"/>
                </a:ext>
              </a:extLst>
            </p:cNvPr>
            <p:cNvSpPr/>
            <p:nvPr/>
          </p:nvSpPr>
          <p:spPr>
            <a:xfrm rot="5400000">
              <a:off x="2867000" y="3610788"/>
              <a:ext cx="3651662" cy="655179"/>
            </a:xfrm>
            <a:prstGeom prst="triangle">
              <a:avLst>
                <a:gd name="adj" fmla="val 50325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755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A32E247-B545-7049-982C-B41EACCEA9F7}"/>
              </a:ext>
            </a:extLst>
          </p:cNvPr>
          <p:cNvSpPr txBox="1"/>
          <p:nvPr/>
        </p:nvSpPr>
        <p:spPr>
          <a:xfrm>
            <a:off x="8084634" y="6392385"/>
            <a:ext cx="399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(Xia*, Fan*, Emanuel*, et al PNAS 2019)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D1833F-E2A8-A648-A2CF-30EE62847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1895236"/>
            <a:ext cx="4419600" cy="42926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6A78DDE-8DC3-104F-BAF8-8206E5A067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Clustering analysis identifies transcriptionally distinct cell states among cultured U2OS cells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DFAA43-6368-A845-8346-AB38CFC2E13E}"/>
              </a:ext>
            </a:extLst>
          </p:cNvPr>
          <p:cNvGrpSpPr/>
          <p:nvPr/>
        </p:nvGrpSpPr>
        <p:grpSpPr>
          <a:xfrm>
            <a:off x="547430" y="2470805"/>
            <a:ext cx="2465258" cy="2800830"/>
            <a:chOff x="88377" y="2112546"/>
            <a:chExt cx="4932043" cy="36516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54141AE-3663-4546-840C-5F4629465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0097" y="2928864"/>
              <a:ext cx="3379906" cy="250314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2BEA68-9CEB-D146-AC8D-114F2956EFC3}"/>
                </a:ext>
              </a:extLst>
            </p:cNvPr>
            <p:cNvSpPr txBox="1"/>
            <p:nvPr/>
          </p:nvSpPr>
          <p:spPr>
            <a:xfrm>
              <a:off x="88377" y="2112546"/>
              <a:ext cx="4536935" cy="842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matrix of </a:t>
              </a:r>
            </a:p>
            <a:p>
              <a:pPr algn="ctr"/>
              <a:r>
                <a:rPr lang="en-US"/>
                <a:t>gene x cell</a:t>
              </a:r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E22D080B-205F-EB4D-86E7-10BC81CF5FD6}"/>
                </a:ext>
              </a:extLst>
            </p:cNvPr>
            <p:cNvSpPr/>
            <p:nvPr/>
          </p:nvSpPr>
          <p:spPr>
            <a:xfrm rot="5400000">
              <a:off x="2867000" y="3610788"/>
              <a:ext cx="3651662" cy="655179"/>
            </a:xfrm>
            <a:prstGeom prst="triangle">
              <a:avLst>
                <a:gd name="adj" fmla="val 50325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9AF7D5C-98F0-5149-81F5-EFFDA1BA8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862" y="2393012"/>
            <a:ext cx="3013632" cy="311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5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A32E247-B545-7049-982C-B41EACCEA9F7}"/>
              </a:ext>
            </a:extLst>
          </p:cNvPr>
          <p:cNvSpPr txBox="1"/>
          <p:nvPr/>
        </p:nvSpPr>
        <p:spPr>
          <a:xfrm>
            <a:off x="8084634" y="6392385"/>
            <a:ext cx="399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(Xia*, Fan*, Emanuel*, et al PNAS 2019)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6A78DDE-8DC3-104F-BAF8-8206E5A067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RNA velocity </a:t>
            </a:r>
            <a:r>
              <a:rPr lang="en-US" i="1"/>
              <a:t>in situ </a:t>
            </a:r>
            <a:r>
              <a:rPr lang="en-US"/>
              <a:t>analysis provides a </a:t>
            </a:r>
            <a:br>
              <a:rPr lang="en-US"/>
            </a:br>
            <a:r>
              <a:rPr lang="en-US"/>
              <a:t>directed ordering of cells so we can look at </a:t>
            </a:r>
            <a:br>
              <a:rPr lang="en-US"/>
            </a:br>
            <a:r>
              <a:rPr lang="en-US"/>
              <a:t>gene expression as a function of </a:t>
            </a:r>
            <a:r>
              <a:rPr lang="en-US" err="1"/>
              <a:t>pseudotime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0C278E-ADB9-CC44-9995-B7D14D6F3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6114"/>
            <a:ext cx="3013632" cy="31108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FA9792-FB00-7944-AB96-2031DC49034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589853" y="2547312"/>
            <a:ext cx="2756830" cy="298844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4C0D394-58BD-3C42-B66D-4DADCBC621EA}"/>
              </a:ext>
            </a:extLst>
          </p:cNvPr>
          <p:cNvGrpSpPr/>
          <p:nvPr/>
        </p:nvGrpSpPr>
        <p:grpSpPr>
          <a:xfrm>
            <a:off x="8084634" y="2128205"/>
            <a:ext cx="2969321" cy="3765048"/>
            <a:chOff x="8084634" y="2128205"/>
            <a:chExt cx="2969321" cy="376504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2E6D4C0-753B-FD44-99D0-C932870EB4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84634" y="2189819"/>
              <a:ext cx="2969321" cy="37034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CAC8687-B138-0044-8CDC-06E418C4011E}"/>
                </a:ext>
              </a:extLst>
            </p:cNvPr>
            <p:cNvSpPr txBox="1"/>
            <p:nvPr/>
          </p:nvSpPr>
          <p:spPr>
            <a:xfrm>
              <a:off x="8618018" y="2128205"/>
              <a:ext cx="6078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MCM6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7DED53-C8C6-8749-BFF4-6555333D0F10}"/>
                </a:ext>
              </a:extLst>
            </p:cNvPr>
            <p:cNvSpPr txBox="1"/>
            <p:nvPr/>
          </p:nvSpPr>
          <p:spPr>
            <a:xfrm>
              <a:off x="8654886" y="3986100"/>
              <a:ext cx="5341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KIF2C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7104815-AF81-E7D6-7924-A30BEF916F75}"/>
                  </a:ext>
                </a:extLst>
              </p14:cNvPr>
              <p14:cNvContentPartPr/>
              <p14:nvPr/>
            </p14:nvContentPartPr>
            <p14:xfrm>
              <a:off x="1499040" y="2577600"/>
              <a:ext cx="9362880" cy="2871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7104815-AF81-E7D6-7924-A30BEF916F7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89680" y="2568240"/>
                <a:ext cx="9381600" cy="289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2168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9EFDC-AF2E-1748-AB88-46807215F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err="1"/>
              <a:t>Pseudotime</a:t>
            </a:r>
            <a:r>
              <a:rPr lang="en-US"/>
              <a:t> analysis identifies new cell-cycle genes and highlights gradual transcriptional change throughout select cell-cycle stages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033021-90A0-6541-89D5-000D4E1B9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0093" y="2599632"/>
            <a:ext cx="4343400" cy="3771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897561-796B-8744-A087-B0F78DDA0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597" y="2287723"/>
            <a:ext cx="3556000" cy="3962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8C2D80-8167-6C41-9CC0-BBD6DDE2F410}"/>
              </a:ext>
            </a:extLst>
          </p:cNvPr>
          <p:cNvSpPr txBox="1"/>
          <p:nvPr/>
        </p:nvSpPr>
        <p:spPr>
          <a:xfrm>
            <a:off x="8084634" y="6392385"/>
            <a:ext cx="399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(Xia*, Fan*, Emanuel*, et al PNAS 2019)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0C08E4-5F52-1C48-B3D9-03FE3DCF510D}"/>
              </a:ext>
            </a:extLst>
          </p:cNvPr>
          <p:cNvSpPr/>
          <p:nvPr/>
        </p:nvSpPr>
        <p:spPr>
          <a:xfrm>
            <a:off x="1211128" y="2436540"/>
            <a:ext cx="421680" cy="326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18E91A-C350-8545-91CF-A509BB5A1AFE}"/>
              </a:ext>
            </a:extLst>
          </p:cNvPr>
          <p:cNvSpPr txBox="1"/>
          <p:nvPr/>
        </p:nvSpPr>
        <p:spPr>
          <a:xfrm>
            <a:off x="4205094" y="2002755"/>
            <a:ext cx="1073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/>
              <a:t>Known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A092B-5582-AA4D-9E6B-3948E9E99F03}"/>
              </a:ext>
            </a:extLst>
          </p:cNvPr>
          <p:cNvSpPr txBox="1"/>
          <p:nvPr/>
        </p:nvSpPr>
        <p:spPr>
          <a:xfrm>
            <a:off x="2243001" y="2002755"/>
            <a:ext cx="924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/>
              <a:t>Novel</a:t>
            </a:r>
          </a:p>
        </p:txBody>
      </p:sp>
    </p:spTree>
    <p:extLst>
      <p:ext uri="{BB962C8B-B14F-4D97-AF65-F5344CB8AC3E}">
        <p14:creationId xmlns:p14="http://schemas.microsoft.com/office/powerpoint/2010/main" val="1838399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errogating Spatial Spot Cluster Differential Gene Expression with 10x Visium">
            <a:extLst>
              <a:ext uri="{FF2B5EF4-FFF2-40B4-BE49-F238E27FC236}">
                <a16:creationId xmlns:a16="http://schemas.microsoft.com/office/drawing/2014/main" id="{DC336983-7806-F592-99A9-05FAE66D7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261620"/>
            <a:ext cx="7918450" cy="633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2308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[effects output image]">
            <a:extLst>
              <a:ext uri="{FF2B5EF4-FFF2-40B4-BE49-F238E27FC236}">
                <a16:creationId xmlns:a16="http://schemas.microsoft.com/office/drawing/2014/main" id="{B9BC01E7-D8EA-C449-85EC-EA66BC51D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38100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525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A2C5A-CB70-BC45-B75C-C17EE6135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those interesting in background:</a:t>
            </a:r>
            <a:br>
              <a:rPr lang="en-US" dirty="0"/>
            </a:br>
            <a:r>
              <a:rPr lang="en-US" dirty="0"/>
              <a:t>RNA velocity in single-cell sequencing</a:t>
            </a:r>
          </a:p>
        </p:txBody>
      </p:sp>
    </p:spTree>
    <p:extLst>
      <p:ext uri="{BB962C8B-B14F-4D97-AF65-F5344CB8AC3E}">
        <p14:creationId xmlns:p14="http://schemas.microsoft.com/office/powerpoint/2010/main" val="1355546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5AEB76-C0CA-FD2F-79F4-902978726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RNA Velocity analysis started with single-cell RNA sequencing…how did the authors distinguish nascent from mature RNAs?</a:t>
            </a:r>
          </a:p>
        </p:txBody>
      </p:sp>
      <p:pic>
        <p:nvPicPr>
          <p:cNvPr id="1026" name="Picture 2" descr="Chemistry – Shalek Lab">
            <a:extLst>
              <a:ext uri="{FF2B5EF4-FFF2-40B4-BE49-F238E27FC236}">
                <a16:creationId xmlns:a16="http://schemas.microsoft.com/office/drawing/2014/main" id="{2C5673BA-8AE6-6889-DCC7-D73EE28643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9" b="50600"/>
          <a:stretch/>
        </p:blipFill>
        <p:spPr bwMode="auto">
          <a:xfrm>
            <a:off x="838200" y="1949798"/>
            <a:ext cx="10490199" cy="263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2851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4D44-5CA9-4944-891F-67DCE2EC4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17560"/>
          </a:xfrm>
        </p:spPr>
        <p:txBody>
          <a:bodyPr>
            <a:normAutofit/>
          </a:bodyPr>
          <a:lstStyle/>
          <a:p>
            <a:r>
              <a:rPr lang="en-US"/>
              <a:t>RNA velocity analysis leverages </a:t>
            </a:r>
            <a:br>
              <a:rPr lang="en-US"/>
            </a:br>
            <a:r>
              <a:rPr lang="en-US"/>
              <a:t>spliced and </a:t>
            </a:r>
            <a:r>
              <a:rPr lang="en-US" err="1"/>
              <a:t>unspliced</a:t>
            </a:r>
            <a:r>
              <a:rPr lang="en-US"/>
              <a:t> gene expression to predict the future transcriptional state of cells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8B1AB-85D1-8A4A-B100-A61966EAB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66" y="3294459"/>
            <a:ext cx="2196777" cy="31984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E6886C-992C-A74D-BB33-0A446280F5DD}"/>
              </a:ext>
            </a:extLst>
          </p:cNvPr>
          <p:cNvSpPr txBox="1"/>
          <p:nvPr/>
        </p:nvSpPr>
        <p:spPr>
          <a:xfrm>
            <a:off x="8560020" y="6096155"/>
            <a:ext cx="304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(La </a:t>
            </a:r>
            <a:r>
              <a:rPr lang="en-US" b="1" err="1"/>
              <a:t>Manno</a:t>
            </a:r>
            <a:r>
              <a:rPr lang="en-US" b="1"/>
              <a:t>, et al Nature 2018)</a:t>
            </a:r>
          </a:p>
        </p:txBody>
      </p:sp>
    </p:spTree>
    <p:extLst>
      <p:ext uri="{BB962C8B-B14F-4D97-AF65-F5344CB8AC3E}">
        <p14:creationId xmlns:p14="http://schemas.microsoft.com/office/powerpoint/2010/main" val="2692318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4D44-5CA9-4944-891F-67DCE2EC4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17560"/>
          </a:xfrm>
        </p:spPr>
        <p:txBody>
          <a:bodyPr>
            <a:normAutofit/>
          </a:bodyPr>
          <a:lstStyle/>
          <a:p>
            <a:r>
              <a:rPr lang="en-US"/>
              <a:t>RNA velocity analysis leverages </a:t>
            </a:r>
            <a:br>
              <a:rPr lang="en-US"/>
            </a:br>
            <a:r>
              <a:rPr lang="en-US"/>
              <a:t>spliced and </a:t>
            </a:r>
            <a:r>
              <a:rPr lang="en-US" err="1"/>
              <a:t>unspliced</a:t>
            </a:r>
            <a:r>
              <a:rPr lang="en-US"/>
              <a:t> gene expression to predict the future transcriptional state of cells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8B1AB-85D1-8A4A-B100-A61966EAB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66" y="3294459"/>
            <a:ext cx="2196777" cy="31984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FC9D19-BDB9-AE41-AEDC-50B48CB5F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699" y="3069563"/>
            <a:ext cx="3299525" cy="33108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E6886C-992C-A74D-BB33-0A446280F5DD}"/>
              </a:ext>
            </a:extLst>
          </p:cNvPr>
          <p:cNvSpPr txBox="1"/>
          <p:nvPr/>
        </p:nvSpPr>
        <p:spPr>
          <a:xfrm>
            <a:off x="8560020" y="6096155"/>
            <a:ext cx="304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(La </a:t>
            </a:r>
            <a:r>
              <a:rPr lang="en-US" b="1" err="1"/>
              <a:t>Manno</a:t>
            </a:r>
            <a:r>
              <a:rPr lang="en-US" b="1"/>
              <a:t>, et al Nature 2018)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54213F-60E5-1D44-BC05-E1B05AF2E02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8928" y="3975316"/>
            <a:ext cx="3275207" cy="6392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4D7D6D-77FC-9949-A6B1-271EA3CD63E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8927" y="4716326"/>
            <a:ext cx="3275207" cy="369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01D984-3237-8147-886B-25C03B241A0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34134" y="4138747"/>
            <a:ext cx="446049" cy="94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1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4D44-5CA9-4944-891F-67DCE2EC4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17560"/>
          </a:xfrm>
        </p:spPr>
        <p:txBody>
          <a:bodyPr>
            <a:normAutofit/>
          </a:bodyPr>
          <a:lstStyle/>
          <a:p>
            <a:r>
              <a:rPr lang="en-US" dirty="0"/>
              <a:t>Dimensionality reduction and clustering analysis identifies transcriptionally distinct groups of cells in single cell RNA-seq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023896-44F8-FE4D-BA4C-33764DA59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727" y="3101975"/>
            <a:ext cx="3263320" cy="29941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2D8916-536D-654C-BC3B-1F0363475007}"/>
              </a:ext>
            </a:extLst>
          </p:cNvPr>
          <p:cNvSpPr txBox="1"/>
          <p:nvPr/>
        </p:nvSpPr>
        <p:spPr>
          <a:xfrm>
            <a:off x="8560020" y="6096155"/>
            <a:ext cx="304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(La </a:t>
            </a:r>
            <a:r>
              <a:rPr lang="en-US" b="1" err="1"/>
              <a:t>Manno</a:t>
            </a:r>
            <a:r>
              <a:rPr lang="en-US" b="1"/>
              <a:t>, et al Nature 2018)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B5EFC13-C574-2D4B-968D-7CD9B2D0DD24}"/>
              </a:ext>
            </a:extLst>
          </p:cNvPr>
          <p:cNvGrpSpPr/>
          <p:nvPr/>
        </p:nvGrpSpPr>
        <p:grpSpPr>
          <a:xfrm>
            <a:off x="931378" y="3198650"/>
            <a:ext cx="2465258" cy="2800830"/>
            <a:chOff x="88377" y="2112546"/>
            <a:chExt cx="4932043" cy="365166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4D1F7E-422A-614B-831D-CECFCCE7F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0097" y="2928864"/>
              <a:ext cx="3379906" cy="250314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2BC98B-FFEA-F847-ABA1-C60499AC16E4}"/>
                </a:ext>
              </a:extLst>
            </p:cNvPr>
            <p:cNvSpPr txBox="1"/>
            <p:nvPr/>
          </p:nvSpPr>
          <p:spPr>
            <a:xfrm>
              <a:off x="88377" y="2112546"/>
              <a:ext cx="4536935" cy="842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matrix of </a:t>
              </a:r>
            </a:p>
            <a:p>
              <a:pPr algn="ctr"/>
              <a:r>
                <a:rPr lang="en-US"/>
                <a:t>gene x cell</a:t>
              </a:r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2DAA7238-854A-9143-8985-8BFCCF6FD668}"/>
                </a:ext>
              </a:extLst>
            </p:cNvPr>
            <p:cNvSpPr/>
            <p:nvPr/>
          </p:nvSpPr>
          <p:spPr>
            <a:xfrm rot="5400000">
              <a:off x="2867000" y="3610788"/>
              <a:ext cx="3651662" cy="655179"/>
            </a:xfrm>
            <a:prstGeom prst="triangle">
              <a:avLst>
                <a:gd name="adj" fmla="val 50325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024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4D44-5CA9-4944-891F-67DCE2EC4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17560"/>
          </a:xfrm>
        </p:spPr>
        <p:txBody>
          <a:bodyPr>
            <a:normAutofit/>
          </a:bodyPr>
          <a:lstStyle/>
          <a:p>
            <a:r>
              <a:rPr lang="en-US" dirty="0"/>
              <a:t>RNA Velocity analysis relates these groups of cells as a part of an underlying directed cellular trajectory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023896-44F8-FE4D-BA4C-33764DA59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727" y="3101975"/>
            <a:ext cx="3263320" cy="29941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2D8916-536D-654C-BC3B-1F0363475007}"/>
              </a:ext>
            </a:extLst>
          </p:cNvPr>
          <p:cNvSpPr txBox="1"/>
          <p:nvPr/>
        </p:nvSpPr>
        <p:spPr>
          <a:xfrm>
            <a:off x="8560020" y="6096155"/>
            <a:ext cx="304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(La </a:t>
            </a:r>
            <a:r>
              <a:rPr lang="en-US" b="1" err="1"/>
              <a:t>Manno</a:t>
            </a:r>
            <a:r>
              <a:rPr lang="en-US" b="1"/>
              <a:t>, et al Nature 2018)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B5EFC13-C574-2D4B-968D-7CD9B2D0DD24}"/>
              </a:ext>
            </a:extLst>
          </p:cNvPr>
          <p:cNvGrpSpPr/>
          <p:nvPr/>
        </p:nvGrpSpPr>
        <p:grpSpPr>
          <a:xfrm>
            <a:off x="931378" y="3198650"/>
            <a:ext cx="2465258" cy="2800830"/>
            <a:chOff x="88377" y="2112546"/>
            <a:chExt cx="4932043" cy="365166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4D1F7E-422A-614B-831D-CECFCCE7F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0097" y="2928864"/>
              <a:ext cx="3379906" cy="250314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2BC98B-FFEA-F847-ABA1-C60499AC16E4}"/>
                </a:ext>
              </a:extLst>
            </p:cNvPr>
            <p:cNvSpPr txBox="1"/>
            <p:nvPr/>
          </p:nvSpPr>
          <p:spPr>
            <a:xfrm>
              <a:off x="88377" y="2112546"/>
              <a:ext cx="4536935" cy="842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matrix of </a:t>
              </a:r>
            </a:p>
            <a:p>
              <a:pPr algn="ctr"/>
              <a:r>
                <a:rPr lang="en-US"/>
                <a:t>gene x cell</a:t>
              </a:r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2DAA7238-854A-9143-8985-8BFCCF6FD668}"/>
                </a:ext>
              </a:extLst>
            </p:cNvPr>
            <p:cNvSpPr/>
            <p:nvPr/>
          </p:nvSpPr>
          <p:spPr>
            <a:xfrm rot="5400000">
              <a:off x="2867000" y="3610788"/>
              <a:ext cx="3651662" cy="655179"/>
            </a:xfrm>
            <a:prstGeom prst="triangle">
              <a:avLst>
                <a:gd name="adj" fmla="val 50325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6FA9C91-FEF3-5940-B339-A1D3C6F22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2106" y="3347801"/>
            <a:ext cx="2865195" cy="261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127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2D8916-536D-654C-BC3B-1F0363475007}"/>
              </a:ext>
            </a:extLst>
          </p:cNvPr>
          <p:cNvSpPr txBox="1"/>
          <p:nvPr/>
        </p:nvSpPr>
        <p:spPr>
          <a:xfrm>
            <a:off x="8560020" y="6096155"/>
            <a:ext cx="304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(La </a:t>
            </a:r>
            <a:r>
              <a:rPr lang="en-US" b="1" err="1"/>
              <a:t>Manno</a:t>
            </a:r>
            <a:r>
              <a:rPr lang="en-US" b="1"/>
              <a:t>, et al Nature 2018)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AAEB23-B823-D548-9D7F-227D908F8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0"/>
            <a:ext cx="116459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5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74B5F-09BA-4FF6-598F-1872DC209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9EB5B-E20F-21E6-7899-4ECD2AEE2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31975"/>
          </a:xfrm>
        </p:spPr>
        <p:txBody>
          <a:bodyPr/>
          <a:lstStyle/>
          <a:p>
            <a:r>
              <a:rPr lang="en-US" dirty="0"/>
              <a:t>Try out the software: </a:t>
            </a:r>
            <a:r>
              <a:rPr lang="en-US" dirty="0">
                <a:hlinkClick r:id="rId3"/>
              </a:rPr>
              <a:t>http://velocyto.org/</a:t>
            </a:r>
            <a:endParaRPr lang="en-US" dirty="0"/>
          </a:p>
          <a:p>
            <a:r>
              <a:rPr lang="en-US" dirty="0">
                <a:hlinkClick r:id="rId4"/>
              </a:rPr>
              <a:t>https://scvelo.readthedocs.io/en/stable/</a:t>
            </a:r>
            <a:r>
              <a:rPr lang="en-US" dirty="0"/>
              <a:t> </a:t>
            </a:r>
          </a:p>
          <a:p>
            <a:r>
              <a:rPr lang="en-US" dirty="0"/>
              <a:t>Little challenging to install so we will skip this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D823AD9-C969-C8AF-A58F-F4B306F87286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Hands on component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8F970D-CAD4-9F30-0CC4-99C38B77EC1D}"/>
              </a:ext>
            </a:extLst>
          </p:cNvPr>
          <p:cNvSpPr txBox="1">
            <a:spLocks/>
          </p:cNvSpPr>
          <p:nvPr/>
        </p:nvSpPr>
        <p:spPr>
          <a:xfrm>
            <a:off x="838200" y="4660900"/>
            <a:ext cx="10515600" cy="183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Interactive visualizations with </a:t>
            </a:r>
            <a:r>
              <a:rPr lang="en-US" dirty="0" err="1"/>
              <a:t>gganimate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2FB3EFA-9A59-F518-80A4-9E266436E397}"/>
                  </a:ext>
                </a:extLst>
              </p14:cNvPr>
              <p14:cNvContentPartPr/>
              <p14:nvPr/>
            </p14:nvContentPartPr>
            <p14:xfrm>
              <a:off x="5519520" y="5112000"/>
              <a:ext cx="862560" cy="14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2FB3EFA-9A59-F518-80A4-9E266436E39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10160" y="5102640"/>
                <a:ext cx="881280" cy="3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1756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2CF30-4B65-5748-5622-8AFC70AC4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4459-3F40-A94C-B039-5458B6663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omework 3: Differentially Expressed Genes analysis">
            <a:extLst>
              <a:ext uri="{FF2B5EF4-FFF2-40B4-BE49-F238E27FC236}">
                <a16:creationId xmlns:a16="http://schemas.microsoft.com/office/drawing/2014/main" id="{1E57648B-1B67-E9AA-C6D3-9C4165CDB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87" y="291847"/>
            <a:ext cx="10913226" cy="627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531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7F0CF-1982-8CBB-CDD1-83B5E13FE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4B47E-3638-3E34-E72F-E88BD2A2B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Identifying a Cluster of Breast Granular Cells">
            <a:extLst>
              <a:ext uri="{FF2B5EF4-FFF2-40B4-BE49-F238E27FC236}">
                <a16:creationId xmlns:a16="http://schemas.microsoft.com/office/drawing/2014/main" id="{E90CDBFA-01EB-A890-F135-842A82DB8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761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Spatial Transcriptomics Reveals a Distinct Epithelial Cell Population Defined by ELF3 Expression: A Multi-Dimensional Analysis of the Cluster in Interest">
            <a:extLst>
              <a:ext uri="{FF2B5EF4-FFF2-40B4-BE49-F238E27FC236}">
                <a16:creationId xmlns:a16="http://schemas.microsoft.com/office/drawing/2014/main" id="{B1CC90DF-3101-C4C5-35DE-D5E7679A9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0"/>
            <a:ext cx="5715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424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4A3CFE-A4BF-8640-9388-9051B3823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470" y="381000"/>
            <a:ext cx="6916420" cy="609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2F44EA-A739-9C45-9AB2-897A016CA76E}"/>
              </a:ext>
            </a:extLst>
          </p:cNvPr>
          <p:cNvSpPr txBox="1"/>
          <p:nvPr/>
        </p:nvSpPr>
        <p:spPr>
          <a:xfrm>
            <a:off x="11038267" y="6477000"/>
            <a:ext cx="1036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Vizgen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2021)</a:t>
            </a:r>
          </a:p>
        </p:txBody>
      </p:sp>
    </p:spTree>
    <p:extLst>
      <p:ext uri="{BB962C8B-B14F-4D97-AF65-F5344CB8AC3E}">
        <p14:creationId xmlns:p14="http://schemas.microsoft.com/office/powerpoint/2010/main" val="3214109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9F5B33-6408-F541-AFAC-E8EF1A944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790" y="381000"/>
            <a:ext cx="6916420" cy="60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FB3E5-2141-3748-92D7-8F58B163C469}"/>
              </a:ext>
            </a:extLst>
          </p:cNvPr>
          <p:cNvSpPr txBox="1"/>
          <p:nvPr/>
        </p:nvSpPr>
        <p:spPr>
          <a:xfrm>
            <a:off x="11038267" y="6477000"/>
            <a:ext cx="1036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Vizgen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2021)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2D0EFB9-78FB-965C-9E41-BD830EDFFFB4}"/>
                  </a:ext>
                </a:extLst>
              </p14:cNvPr>
              <p14:cNvContentPartPr/>
              <p14:nvPr/>
            </p14:nvContentPartPr>
            <p14:xfrm>
              <a:off x="3319920" y="751320"/>
              <a:ext cx="633240" cy="79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2D0EFB9-78FB-965C-9E41-BD830EDFFFB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10560" y="741960"/>
                <a:ext cx="651960" cy="9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293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2728</TotalTime>
  <Words>1211</Words>
  <Application>Microsoft Macintosh PowerPoint</Application>
  <PresentationFormat>Widescreen</PresentationFormat>
  <Paragraphs>164</Paragraphs>
  <Slides>48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PowerPoint Presentation</vt:lpstr>
      <vt:lpstr>Slight reshuffling of lectures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Limitation: cells are fixed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Clustering analysis identifies transcriptionally distinct cell states among cultured U2OS cells</vt:lpstr>
      <vt:lpstr>Clustering analysis identifies transcriptionally distinct cell states among cultured U2OS cells</vt:lpstr>
      <vt:lpstr>RNA velocity in situ analysis provides a  directed ordering of cells so we can look at  gene expression as a function of pseudotime</vt:lpstr>
      <vt:lpstr>Pseudotime analysis identifies new cell-cycle genes and highlights gradual transcriptional change throughout select cell-cycle stages</vt:lpstr>
      <vt:lpstr>PowerPoint Presentation</vt:lpstr>
      <vt:lpstr>For those interesting in background: RNA velocity in single-cell sequencing</vt:lpstr>
      <vt:lpstr>RNA Velocity analysis started with single-cell RNA sequencing…how did the authors distinguish nascent from mature RNAs?</vt:lpstr>
      <vt:lpstr>RNA velocity analysis leverages  spliced and unspliced gene expression to predict the future transcriptional state of cells</vt:lpstr>
      <vt:lpstr>RNA velocity analysis leverages  spliced and unspliced gene expression to predict the future transcriptional state of cells</vt:lpstr>
      <vt:lpstr>Dimensionality reduction and clustering analysis identifies transcriptionally distinct groups of cells in single cell RNA-seq data</vt:lpstr>
      <vt:lpstr>RNA Velocity analysis relates these groups of cells as a part of an underlying directed cellular trajectory</vt:lpstr>
      <vt:lpstr>PowerPoint Presentation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Jean Fan</dc:creator>
  <cp:lastModifiedBy>Jean Fan</cp:lastModifiedBy>
  <cp:revision>19</cp:revision>
  <dcterms:created xsi:type="dcterms:W3CDTF">2022-02-14T00:45:19Z</dcterms:created>
  <dcterms:modified xsi:type="dcterms:W3CDTF">2025-02-19T00:16:41Z</dcterms:modified>
</cp:coreProperties>
</file>